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6" r:id="rId2"/>
    <p:sldId id="267" r:id="rId3"/>
    <p:sldId id="269" r:id="rId4"/>
    <p:sldId id="270" r:id="rId5"/>
    <p:sldId id="271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65" r:id="rId14"/>
  </p:sldIdLst>
  <p:sldSz cx="12938125" cy="7315200"/>
  <p:notesSz cx="6858000" cy="9144000"/>
  <p:defaultTextStyle>
    <a:defPPr>
      <a:defRPr lang="de-DE"/>
    </a:defPPr>
    <a:lvl1pPr marL="0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48081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296162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44243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592324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40405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888486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36567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184648" algn="l" defTabSz="64808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304">
          <p15:clr>
            <a:srgbClr val="A4A3A4"/>
          </p15:clr>
        </p15:guide>
        <p15:guide id="4" pos="40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F8A00"/>
    <a:srgbClr val="FF0000"/>
    <a:srgbClr val="BF0203"/>
    <a:srgbClr val="DAF5C6"/>
    <a:srgbClr val="FCBF99"/>
    <a:srgbClr val="D6AEF3"/>
    <a:srgbClr val="D2ABEE"/>
    <a:srgbClr val="AEC9F6"/>
    <a:srgbClr val="A0B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9"/>
    <p:restoredTop sz="94694"/>
  </p:normalViewPr>
  <p:slideViewPr>
    <p:cSldViewPr snapToGrid="0" snapToObjects="1">
      <p:cViewPr varScale="1">
        <p:scale>
          <a:sx n="113" d="100"/>
          <a:sy n="113" d="100"/>
        </p:scale>
        <p:origin x="744" y="168"/>
      </p:cViewPr>
      <p:guideLst>
        <p:guide orient="horz" pos="1620"/>
        <p:guide pos="2880"/>
        <p:guide orient="horz" pos="2304"/>
        <p:guide pos="40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DD7C8-0372-D144-BA93-141549E19476}" type="datetimeFigureOut">
              <a:rPr lang="de-DE" smtClean="0"/>
              <a:t>23.09.22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C9E9C-1806-3D45-8625-F0002340C4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7260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8FD1B-4624-A54C-89F3-AAE25A789C02}" type="datetimeFigureOut">
              <a:rPr lang="de-DE" smtClean="0"/>
              <a:t>23.09.22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685800"/>
            <a:ext cx="60642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CABA8-235B-9747-A3D2-12573A6AFA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0684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48081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296162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44243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592324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40405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888486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36567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184648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ABA8-235B-9747-A3D2-12573A6AFA9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99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ABA8-235B-9747-A3D2-12573A6AFA9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7723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ABA8-235B-9747-A3D2-12573A6AFA9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864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ABA8-235B-9747-A3D2-12573A6AFA9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2697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ABA8-235B-9747-A3D2-12573A6AFA9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610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Institutskürz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 userDrawn="1"/>
        </p:nvGrpSpPr>
        <p:grpSpPr>
          <a:xfrm>
            <a:off x="0" y="1"/>
            <a:ext cx="12938125" cy="6706140"/>
            <a:chOff x="0" y="0"/>
            <a:chExt cx="9144000" cy="4715255"/>
          </a:xfrm>
        </p:grpSpPr>
        <p:pic>
          <p:nvPicPr>
            <p:cNvPr id="11" name="Bild 1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25"/>
            <a:stretch/>
          </p:blipFill>
          <p:spPr>
            <a:xfrm>
              <a:off x="0" y="2207941"/>
              <a:ext cx="9144000" cy="2507314"/>
            </a:xfrm>
            <a:prstGeom prst="rect">
              <a:avLst/>
            </a:prstGeom>
          </p:spPr>
        </p:pic>
        <p:pic>
          <p:nvPicPr>
            <p:cNvPr id="9" name="Bild 1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5"/>
            <a:stretch/>
          </p:blipFill>
          <p:spPr>
            <a:xfrm>
              <a:off x="483220" y="0"/>
              <a:ext cx="8660780" cy="4715255"/>
            </a:xfrm>
            <a:prstGeom prst="rect">
              <a:avLst/>
            </a:prstGeom>
          </p:spPr>
        </p:pic>
      </p:grpSp>
      <p:sp>
        <p:nvSpPr>
          <p:cNvPr id="10" name="Textfeld 271"/>
          <p:cNvSpPr txBox="1">
            <a:spLocks noChangeArrowheads="1"/>
          </p:cNvSpPr>
          <p:nvPr userDrawn="1"/>
        </p:nvSpPr>
        <p:spPr bwMode="auto">
          <a:xfrm>
            <a:off x="10569532" y="1218837"/>
            <a:ext cx="2037691" cy="78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700" spc="28" baseline="0" dirty="0">
                <a:cs typeface="Arial" charset="0"/>
              </a:rPr>
              <a:t>WISSEN</a:t>
            </a:r>
          </a:p>
          <a:p>
            <a:pPr algn="r" eaLnBrk="1" hangingPunct="1"/>
            <a:r>
              <a:rPr lang="de-DE" sz="1700" spc="28" baseline="0" dirty="0">
                <a:cs typeface="Arial" charset="0"/>
              </a:rPr>
              <a:t>TECHNIK</a:t>
            </a:r>
          </a:p>
          <a:p>
            <a:pPr algn="r" eaLnBrk="1" hangingPunct="1"/>
            <a:r>
              <a:rPr lang="de-DE" sz="1700" spc="28" baseline="0" dirty="0">
                <a:cs typeface="Arial" charset="0"/>
              </a:rPr>
              <a:t>LEIDENSCHAFT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80589" y="1392640"/>
            <a:ext cx="8659375" cy="2426880"/>
          </a:xfrm>
        </p:spPr>
        <p:txBody>
          <a:bodyPr anchor="b">
            <a:normAutofit/>
          </a:bodyPr>
          <a:lstStyle>
            <a:lvl1pPr>
              <a:defRPr sz="5100">
                <a:solidFill>
                  <a:srgbClr val="00699E"/>
                </a:solidFill>
              </a:defRPr>
            </a:lvl1pPr>
          </a:lstStyle>
          <a:p>
            <a:r>
              <a:rPr lang="de-DE" dirty="0"/>
              <a:t>Klicken und eine </a:t>
            </a:r>
            <a:br>
              <a:rPr lang="de-DE" dirty="0"/>
            </a:br>
            <a:r>
              <a:rPr lang="de-DE" dirty="0"/>
              <a:t>Überschrift hinzufügen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80583" y="4802560"/>
            <a:ext cx="8659375" cy="358400"/>
          </a:xfrm>
          <a:prstGeom prst="rect">
            <a:avLst/>
          </a:prstGeom>
        </p:spPr>
        <p:txBody>
          <a:bodyPr anchor="b" anchorCtr="0"/>
          <a:lstStyle>
            <a:lvl1pPr>
              <a:defRPr sz="2300"/>
            </a:lvl1pPr>
          </a:lstStyle>
          <a:p>
            <a:fld id="{CDEF499E-CB31-BA49-930E-8B534BD8F2AC}" type="datetime3">
              <a:rPr lang="de-AT" smtClean="0"/>
              <a:t>23/09/2022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880585" y="3865600"/>
            <a:ext cx="8659375" cy="803840"/>
          </a:xfrm>
          <a:prstGeom prst="rect">
            <a:avLst/>
          </a:prstGeom>
        </p:spPr>
        <p:txBody>
          <a:bodyPr anchor="b" anchorCtr="0"/>
          <a:lstStyle>
            <a:lvl1pPr>
              <a:defRPr sz="2300"/>
            </a:lvl1pPr>
          </a:lstStyle>
          <a:p>
            <a:r>
              <a:rPr lang="de-DE"/>
              <a:t>Modeling Technical Systems - Crane Model - David Kaufmann, MSc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80512" y="6839321"/>
            <a:ext cx="10521108" cy="28452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AT" dirty="0"/>
              <a:t>Klicken und Webadresse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0669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938125" cy="6706140"/>
          </a:xfrm>
          <a:prstGeom prst="rect">
            <a:avLst/>
          </a:prstGeom>
        </p:spPr>
      </p:pic>
      <p:sp>
        <p:nvSpPr>
          <p:cNvPr id="17" name="Rechteck 16"/>
          <p:cNvSpPr/>
          <p:nvPr userDrawn="1"/>
        </p:nvSpPr>
        <p:spPr>
          <a:xfrm>
            <a:off x="1" y="6701084"/>
            <a:ext cx="761591" cy="614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616" tIns="64808" rIns="129616" bIns="6480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880589" y="1392640"/>
            <a:ext cx="8659375" cy="2426880"/>
          </a:xfrm>
        </p:spPr>
        <p:txBody>
          <a:bodyPr anchor="b">
            <a:normAutofit/>
          </a:bodyPr>
          <a:lstStyle>
            <a:lvl1pPr>
              <a:defRPr sz="5100">
                <a:solidFill>
                  <a:srgbClr val="F70146"/>
                </a:solidFill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20" name="Datumsplatzhalter 16"/>
          <p:cNvSpPr>
            <a:spLocks noGrp="1"/>
          </p:cNvSpPr>
          <p:nvPr>
            <p:ph type="dt" sz="half" idx="10"/>
          </p:nvPr>
        </p:nvSpPr>
        <p:spPr>
          <a:xfrm>
            <a:off x="880591" y="4802560"/>
            <a:ext cx="8659375" cy="360155"/>
          </a:xfrm>
          <a:prstGeom prst="rect">
            <a:avLst/>
          </a:prstGeom>
        </p:spPr>
        <p:txBody>
          <a:bodyPr anchor="b" anchorCtr="0"/>
          <a:lstStyle>
            <a:lvl1pPr>
              <a:defRPr sz="2300"/>
            </a:lvl1pPr>
          </a:lstStyle>
          <a:p>
            <a:fld id="{748AE768-445E-E74C-85D9-998397FA917C}" type="datetime3">
              <a:rPr lang="de-AT" smtClean="0"/>
              <a:t>23/09/2022</a:t>
            </a:fld>
            <a:endParaRPr lang="de-AT" dirty="0"/>
          </a:p>
        </p:txBody>
      </p:sp>
      <p:sp>
        <p:nvSpPr>
          <p:cNvPr id="21" name="Fußzeilenplatzhalter 17"/>
          <p:cNvSpPr>
            <a:spLocks noGrp="1"/>
          </p:cNvSpPr>
          <p:nvPr>
            <p:ph type="ftr" sz="quarter" idx="11"/>
          </p:nvPr>
        </p:nvSpPr>
        <p:spPr>
          <a:xfrm>
            <a:off x="880589" y="3865600"/>
            <a:ext cx="8659375" cy="803840"/>
          </a:xfrm>
          <a:prstGeom prst="rect">
            <a:avLst/>
          </a:prstGeom>
        </p:spPr>
        <p:txBody>
          <a:bodyPr anchor="b" anchorCtr="0"/>
          <a:lstStyle>
            <a:lvl1pPr>
              <a:defRPr sz="2300"/>
            </a:lvl1pPr>
          </a:lstStyle>
          <a:p>
            <a:r>
              <a:rPr lang="en-GB"/>
              <a:t>Modeling Technical Systems - Crane Model - David Kaufmann, MSc</a:t>
            </a:r>
            <a:endParaRPr lang="de-AT" dirty="0"/>
          </a:p>
        </p:txBody>
      </p:sp>
      <p:sp>
        <p:nvSpPr>
          <p:cNvPr id="22" name="Textfeld 271"/>
          <p:cNvSpPr txBox="1">
            <a:spLocks noChangeArrowheads="1"/>
          </p:cNvSpPr>
          <p:nvPr userDrawn="1"/>
        </p:nvSpPr>
        <p:spPr bwMode="auto">
          <a:xfrm>
            <a:off x="10569532" y="1218837"/>
            <a:ext cx="2037691" cy="78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700" spc="128" baseline="0" dirty="0">
                <a:cs typeface="Arial" charset="0"/>
              </a:rPr>
              <a:t>SCIENCE</a:t>
            </a:r>
          </a:p>
          <a:p>
            <a:pPr algn="r" eaLnBrk="1" hangingPunct="1"/>
            <a:r>
              <a:rPr lang="de-DE" sz="1700" spc="128" baseline="0" dirty="0">
                <a:cs typeface="Arial" charset="0"/>
              </a:rPr>
              <a:t>PASSION</a:t>
            </a:r>
            <a:br>
              <a:rPr lang="de-DE" sz="1700" spc="128" baseline="0" dirty="0">
                <a:cs typeface="Arial" charset="0"/>
              </a:rPr>
            </a:br>
            <a:r>
              <a:rPr lang="de-DE" sz="1700" spc="128" baseline="0" dirty="0">
                <a:cs typeface="Arial" charset="0"/>
              </a:rPr>
              <a:t>TECHNOLOGY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80512" y="6839321"/>
            <a:ext cx="10521108" cy="28452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AT" dirty="0"/>
              <a:t>Click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</a:t>
            </a:r>
            <a:r>
              <a:rPr lang="de-AT" dirty="0"/>
              <a:t> a web </a:t>
            </a:r>
            <a:r>
              <a:rPr lang="de-AT" dirty="0" err="1"/>
              <a:t>adress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610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ith institute shortc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 userDrawn="1"/>
        </p:nvGrpSpPr>
        <p:grpSpPr>
          <a:xfrm>
            <a:off x="0" y="1"/>
            <a:ext cx="12938125" cy="6706140"/>
            <a:chOff x="0" y="0"/>
            <a:chExt cx="9144000" cy="4715255"/>
          </a:xfrm>
        </p:grpSpPr>
        <p:pic>
          <p:nvPicPr>
            <p:cNvPr id="11" name="Bild 1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25"/>
            <a:stretch/>
          </p:blipFill>
          <p:spPr>
            <a:xfrm>
              <a:off x="0" y="2207941"/>
              <a:ext cx="9144000" cy="2507314"/>
            </a:xfrm>
            <a:prstGeom prst="rect">
              <a:avLst/>
            </a:prstGeom>
          </p:spPr>
        </p:pic>
        <p:pic>
          <p:nvPicPr>
            <p:cNvPr id="9" name="Bild 1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5"/>
            <a:stretch/>
          </p:blipFill>
          <p:spPr>
            <a:xfrm>
              <a:off x="483220" y="0"/>
              <a:ext cx="8660780" cy="4715255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80589" y="1392640"/>
            <a:ext cx="8659375" cy="2426880"/>
          </a:xfrm>
        </p:spPr>
        <p:txBody>
          <a:bodyPr anchor="b">
            <a:normAutofit/>
          </a:bodyPr>
          <a:lstStyle>
            <a:lvl1pPr>
              <a:defRPr sz="5100">
                <a:solidFill>
                  <a:srgbClr val="00699E"/>
                </a:solidFill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80583" y="4802560"/>
            <a:ext cx="8659375" cy="358400"/>
          </a:xfrm>
          <a:prstGeom prst="rect">
            <a:avLst/>
          </a:prstGeom>
        </p:spPr>
        <p:txBody>
          <a:bodyPr anchor="b" anchorCtr="0"/>
          <a:lstStyle>
            <a:lvl1pPr>
              <a:defRPr sz="2300"/>
            </a:lvl1pPr>
          </a:lstStyle>
          <a:p>
            <a:fld id="{5E1A041C-3D25-934F-B97E-5A5D87BC3C23}" type="datetime3">
              <a:rPr lang="de-AT" smtClean="0"/>
              <a:t>23/09/2022</a:t>
            </a:fld>
            <a:endParaRPr lang="de-AT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880585" y="3865600"/>
            <a:ext cx="8659375" cy="803840"/>
          </a:xfrm>
          <a:prstGeom prst="rect">
            <a:avLst/>
          </a:prstGeom>
        </p:spPr>
        <p:txBody>
          <a:bodyPr anchor="b" anchorCtr="0"/>
          <a:lstStyle>
            <a:lvl1pPr>
              <a:defRPr sz="2300"/>
            </a:lvl1pPr>
          </a:lstStyle>
          <a:p>
            <a:r>
              <a:rPr lang="en-GB"/>
              <a:t>Modeling Technical Systems - Crane Model - David Kaufmann, MSc</a:t>
            </a:r>
            <a:endParaRPr lang="de-AT" dirty="0"/>
          </a:p>
        </p:txBody>
      </p:sp>
      <p:sp>
        <p:nvSpPr>
          <p:cNvPr id="12" name="Textfeld 271"/>
          <p:cNvSpPr txBox="1">
            <a:spLocks noChangeArrowheads="1"/>
          </p:cNvSpPr>
          <p:nvPr userDrawn="1"/>
        </p:nvSpPr>
        <p:spPr bwMode="auto">
          <a:xfrm>
            <a:off x="10569532" y="1218837"/>
            <a:ext cx="2037691" cy="78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700" spc="128" baseline="0" dirty="0">
                <a:cs typeface="Arial" charset="0"/>
              </a:rPr>
              <a:t>SCIENCE</a:t>
            </a:r>
          </a:p>
          <a:p>
            <a:pPr algn="r" eaLnBrk="1" hangingPunct="1"/>
            <a:r>
              <a:rPr lang="de-DE" sz="1700" spc="128" baseline="0" dirty="0">
                <a:cs typeface="Arial" charset="0"/>
              </a:rPr>
              <a:t>PASSION</a:t>
            </a:r>
            <a:br>
              <a:rPr lang="de-DE" sz="1700" spc="128" baseline="0" dirty="0">
                <a:cs typeface="Arial" charset="0"/>
              </a:rPr>
            </a:br>
            <a:r>
              <a:rPr lang="de-DE" sz="1700" spc="128" baseline="0" dirty="0">
                <a:cs typeface="Arial" charset="0"/>
              </a:rPr>
              <a:t>TECHNOLOGY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80512" y="6839321"/>
            <a:ext cx="10521108" cy="28452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AT" dirty="0"/>
              <a:t>Click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</a:t>
            </a:r>
            <a:r>
              <a:rPr lang="de-AT" dirty="0"/>
              <a:t> a web </a:t>
            </a:r>
            <a:r>
              <a:rPr lang="de-AT" dirty="0" err="1"/>
              <a:t>adress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216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llkommen/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38125" cy="3485286"/>
          </a:xfrm>
          <a:prstGeom prst="rect">
            <a:avLst/>
          </a:prstGeom>
        </p:spPr>
      </p:pic>
      <p:sp>
        <p:nvSpPr>
          <p:cNvPr id="16" name="Bildplatzhalter 20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12938124" cy="3481600"/>
          </a:xfrm>
        </p:spPr>
        <p:txBody>
          <a:bodyPr/>
          <a:lstStyle>
            <a:lvl1pPr marL="0" marR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r>
              <a:rPr lang="de-DE" dirty="0"/>
              <a:t>Klicken und Bild einfügen/</a:t>
            </a:r>
            <a:r>
              <a:rPr lang="de-DE" dirty="0" err="1"/>
              <a:t>click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a </a:t>
            </a:r>
            <a:r>
              <a:rPr lang="de-DE" dirty="0" err="1"/>
              <a:t>picture</a:t>
            </a:r>
            <a:br>
              <a:rPr lang="de-DE" dirty="0"/>
            </a:br>
            <a:r>
              <a:rPr lang="fi-FI" dirty="0"/>
              <a:t>36 x 9,7</a:t>
            </a:r>
            <a:r>
              <a:rPr lang="de-DE" dirty="0"/>
              <a:t> cm, optimal 200 dpi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7" name="Bildplatzhalter 18"/>
          <p:cNvSpPr>
            <a:spLocks noGrp="1"/>
          </p:cNvSpPr>
          <p:nvPr>
            <p:ph type="pic" sz="quarter" idx="15" hasCustomPrompt="1"/>
          </p:nvPr>
        </p:nvSpPr>
        <p:spPr>
          <a:xfrm>
            <a:off x="11206304" y="307059"/>
            <a:ext cx="1361199" cy="503485"/>
          </a:xfrm>
        </p:spPr>
        <p:txBody>
          <a:bodyPr/>
          <a:lstStyle/>
          <a:p>
            <a:r>
              <a:rPr lang="de-DE" dirty="0"/>
              <a:t>Logo TU Graz</a:t>
            </a:r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0" y="3430400"/>
            <a:ext cx="12938125" cy="768000"/>
          </a:xfrm>
          <a:solidFill>
            <a:srgbClr val="00699E"/>
          </a:solidFill>
        </p:spPr>
        <p:txBody>
          <a:bodyPr bIns="76545" anchor="ctr" anchorCtr="0">
            <a:normAutofit/>
          </a:bodyPr>
          <a:lstStyle>
            <a:lvl1pPr marL="882819">
              <a:defRPr sz="4300">
                <a:solidFill>
                  <a:schemeClr val="bg1"/>
                </a:solidFill>
              </a:defRPr>
            </a:lvl1pPr>
          </a:lstStyle>
          <a:p>
            <a:r>
              <a:rPr lang="de-AT" dirty="0"/>
              <a:t>Titel hinzufügen/</a:t>
            </a:r>
            <a:r>
              <a:rPr lang="de-AT" dirty="0" err="1"/>
              <a:t>add</a:t>
            </a:r>
            <a:r>
              <a:rPr lang="de-AT" dirty="0"/>
              <a:t> a title</a:t>
            </a:r>
            <a:endParaRPr lang="de-DE" dirty="0"/>
          </a:p>
        </p:txBody>
      </p:sp>
      <p:sp>
        <p:nvSpPr>
          <p:cNvPr id="19" name="Textplatzhalt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80512" y="4285442"/>
            <a:ext cx="11686991" cy="1749720"/>
          </a:xfrm>
        </p:spPr>
        <p:txBody>
          <a:bodyPr/>
          <a:lstStyle>
            <a:lvl1pPr>
              <a:spcBef>
                <a:spcPts val="0"/>
              </a:spcBef>
              <a:spcAft>
                <a:spcPts val="851"/>
              </a:spcAft>
              <a:defRPr/>
            </a:lvl1pPr>
          </a:lstStyle>
          <a:p>
            <a:pPr lvl="0"/>
            <a:r>
              <a:rPr lang="de-AT" dirty="0"/>
              <a:t>Klicken und hinzufügen: Eventname, Datum, Ort, ... </a:t>
            </a:r>
            <a:br>
              <a:rPr lang="de-AT" dirty="0"/>
            </a:br>
            <a:r>
              <a:rPr lang="de-AT" dirty="0"/>
              <a:t>Click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</a:t>
            </a:r>
            <a:r>
              <a:rPr lang="de-AT" dirty="0"/>
              <a:t>: </a:t>
            </a:r>
            <a:r>
              <a:rPr lang="de-AT" dirty="0" err="1"/>
              <a:t>event</a:t>
            </a:r>
            <a:r>
              <a:rPr lang="de-AT" dirty="0"/>
              <a:t> </a:t>
            </a:r>
            <a:r>
              <a:rPr lang="de-AT" dirty="0" err="1"/>
              <a:t>name</a:t>
            </a:r>
            <a:r>
              <a:rPr lang="de-AT" dirty="0"/>
              <a:t>, </a:t>
            </a:r>
            <a:r>
              <a:rPr lang="de-AT" dirty="0" err="1"/>
              <a:t>date</a:t>
            </a:r>
            <a:r>
              <a:rPr lang="de-AT" dirty="0"/>
              <a:t>, </a:t>
            </a:r>
            <a:r>
              <a:rPr lang="de-AT" dirty="0" err="1"/>
              <a:t>location</a:t>
            </a:r>
            <a:r>
              <a:rPr lang="de-AT" dirty="0"/>
              <a:t>, ...</a:t>
            </a:r>
          </a:p>
        </p:txBody>
      </p:sp>
      <p:sp>
        <p:nvSpPr>
          <p:cNvPr id="20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7639335" y="2981153"/>
            <a:ext cx="4928169" cy="327377"/>
          </a:xfrm>
        </p:spPr>
        <p:txBody>
          <a:bodyPr anchor="b" anchorCtr="0">
            <a:noAutofit/>
          </a:bodyPr>
          <a:lstStyle>
            <a:lvl1pPr algn="r">
              <a:defRPr sz="1100"/>
            </a:lvl1pPr>
          </a:lstStyle>
          <a:p>
            <a:pPr lvl="0"/>
            <a:r>
              <a:rPr lang="de-AT" dirty="0"/>
              <a:t>Platzhalter Bildquelle/</a:t>
            </a:r>
            <a:r>
              <a:rPr lang="de-AT" dirty="0" err="1"/>
              <a:t>place</a:t>
            </a:r>
            <a:r>
              <a:rPr lang="de-AT" dirty="0"/>
              <a:t> holder </a:t>
            </a:r>
            <a:r>
              <a:rPr lang="de-AT" dirty="0" err="1"/>
              <a:t>image</a:t>
            </a:r>
            <a:r>
              <a:rPr lang="de-AT" dirty="0"/>
              <a:t> </a:t>
            </a:r>
            <a:r>
              <a:rPr lang="de-AT" dirty="0" err="1"/>
              <a:t>source</a:t>
            </a:r>
            <a:endParaRPr lang="de-DE" dirty="0"/>
          </a:p>
        </p:txBody>
      </p:sp>
      <p:sp>
        <p:nvSpPr>
          <p:cNvPr id="21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80512" y="6839321"/>
            <a:ext cx="10521108" cy="28452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AT" dirty="0"/>
              <a:t>Klicken und Webadresse hinzufügen/</a:t>
            </a:r>
            <a:r>
              <a:rPr lang="de-AT" dirty="0" err="1"/>
              <a:t>click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</a:t>
            </a:r>
            <a:r>
              <a:rPr lang="de-AT" dirty="0"/>
              <a:t> a web </a:t>
            </a:r>
            <a:r>
              <a:rPr lang="de-AT" dirty="0" err="1"/>
              <a:t>adress</a:t>
            </a:r>
            <a:endParaRPr lang="de-DE" dirty="0"/>
          </a:p>
        </p:txBody>
      </p:sp>
      <p:sp>
        <p:nvSpPr>
          <p:cNvPr id="22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880511" y="6035161"/>
            <a:ext cx="2633156" cy="498763"/>
          </a:xfrm>
        </p:spPr>
        <p:txBody>
          <a:bodyPr anchor="b" anchorCtr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AT" dirty="0"/>
              <a:t>Platzhalter/</a:t>
            </a:r>
            <a:r>
              <a:rPr lang="de-AT" dirty="0" err="1"/>
              <a:t>place</a:t>
            </a:r>
            <a:r>
              <a:rPr lang="de-AT" dirty="0"/>
              <a:t> holder</a:t>
            </a:r>
            <a:br>
              <a:rPr lang="de-AT" dirty="0"/>
            </a:br>
            <a:r>
              <a:rPr lang="de-AT" dirty="0"/>
              <a:t>Unterstützt durch/</a:t>
            </a:r>
            <a:r>
              <a:rPr lang="de-AT" dirty="0" err="1"/>
              <a:t>supported</a:t>
            </a:r>
            <a:r>
              <a:rPr lang="de-AT" dirty="0"/>
              <a:t> by:</a:t>
            </a:r>
          </a:p>
        </p:txBody>
      </p:sp>
      <p:sp>
        <p:nvSpPr>
          <p:cNvPr id="23" name="Rechteck 22"/>
          <p:cNvSpPr/>
          <p:nvPr userDrawn="1"/>
        </p:nvSpPr>
        <p:spPr>
          <a:xfrm>
            <a:off x="1" y="6707200"/>
            <a:ext cx="761591" cy="614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616" tIns="64808" rIns="129616" bIns="6480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9177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2ED8-7D25-1449-BFB4-D7C20BC45D29}" type="datetime3">
              <a:rPr lang="de-AT" smtClean="0"/>
              <a:t>23/09/2022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Modeling Technical Systems - Crane Model - David Kaufmann, MSc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1" y="855040"/>
            <a:ext cx="610968" cy="460800"/>
          </a:xfrm>
          <a:prstGeom prst="rect">
            <a:avLst/>
          </a:prstGeom>
        </p:spPr>
        <p:txBody>
          <a:bodyPr/>
          <a:lstStyle/>
          <a:p>
            <a:fld id="{4B64EC4D-37E3-EF42-B9AB-6337577588C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sz="1800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4489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2023" y="2080860"/>
            <a:ext cx="10997406" cy="1452880"/>
          </a:xfrm>
        </p:spPr>
        <p:txBody>
          <a:bodyPr anchor="b"/>
          <a:lstStyle>
            <a:lvl1pPr algn="ctr">
              <a:defRPr sz="5700" b="0" cap="none"/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2023" y="3842183"/>
            <a:ext cx="10997406" cy="1600199"/>
          </a:xfrm>
        </p:spPr>
        <p:txBody>
          <a:bodyPr anchor="t"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648081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296162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442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59232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4040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88848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365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18464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dirty="0"/>
              <a:t>Mastertextformat bearbeiten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D2717-528D-444A-8B5A-ED783E381D4F}" type="datetime3">
              <a:rPr lang="de-AT" smtClean="0"/>
              <a:t>23/09/2022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Modeling Technical Systems - Crane Model - David Kaufmann, MSc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1" y="855040"/>
            <a:ext cx="610968" cy="460800"/>
          </a:xfrm>
          <a:prstGeom prst="rect">
            <a:avLst/>
          </a:prstGeom>
        </p:spPr>
        <p:txBody>
          <a:bodyPr/>
          <a:lstStyle/>
          <a:p>
            <a:fld id="{4B64EC4D-37E3-EF42-B9AB-6337577588C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sz="1800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5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80586" y="2252801"/>
            <a:ext cx="5755935" cy="443991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002493" y="2252801"/>
            <a:ext cx="5755935" cy="443991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92932-F063-1240-AA0B-914D517328AE}" type="datetime3">
              <a:rPr lang="de-AT" smtClean="0"/>
              <a:t>23/09/2022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Modeling Technical Systems - Crane Model - David Kaufmann, MSc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>
          <a:xfrm>
            <a:off x="1" y="855040"/>
            <a:ext cx="610968" cy="460800"/>
          </a:xfrm>
          <a:prstGeom prst="rect">
            <a:avLst/>
          </a:prstGeom>
        </p:spPr>
        <p:txBody>
          <a:bodyPr/>
          <a:lstStyle/>
          <a:p>
            <a:fld id="{4B64EC4D-37E3-EF42-B9AB-6337577588C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sz="1800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623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2A5BD-4802-1F47-B03C-89A0F80C2B1A}" type="datetime3">
              <a:rPr lang="de-AT" smtClean="0"/>
              <a:t>23/09/2022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Modeling Technical Systems - Crane Model - David Kaufmann, MSc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>
          <a:xfrm>
            <a:off x="1" y="855040"/>
            <a:ext cx="610968" cy="460800"/>
          </a:xfrm>
          <a:prstGeom prst="rect">
            <a:avLst/>
          </a:prstGeom>
        </p:spPr>
        <p:txBody>
          <a:bodyPr/>
          <a:lstStyle/>
          <a:p>
            <a:fld id="{4B64EC4D-37E3-EF42-B9AB-6337577588C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sz="1800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9435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F703-0B8D-1B4E-846D-E013DE016CEE}" type="datetime3">
              <a:rPr lang="de-AT" smtClean="0"/>
              <a:t>23/09/2022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Modeling Technical Systems - Crane Model - David Kaufmann, MSc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" y="855040"/>
            <a:ext cx="610968" cy="460800"/>
          </a:xfrm>
          <a:prstGeom prst="rect">
            <a:avLst/>
          </a:prstGeom>
        </p:spPr>
        <p:txBody>
          <a:bodyPr/>
          <a:lstStyle/>
          <a:p>
            <a:fld id="{4B64EC4D-37E3-EF42-B9AB-6337577588C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sz="1800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1859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938125" cy="6706140"/>
          </a:xfrm>
          <a:prstGeom prst="rect">
            <a:avLst/>
          </a:prstGeom>
        </p:spPr>
      </p:pic>
      <p:sp>
        <p:nvSpPr>
          <p:cNvPr id="21" name="Rechteck 20"/>
          <p:cNvSpPr/>
          <p:nvPr userDrawn="1"/>
        </p:nvSpPr>
        <p:spPr>
          <a:xfrm>
            <a:off x="1" y="6701084"/>
            <a:ext cx="761591" cy="614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616" tIns="64808" rIns="129616" bIns="6480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2" name="Titel 1"/>
          <p:cNvSpPr>
            <a:spLocks noGrp="1"/>
          </p:cNvSpPr>
          <p:nvPr>
            <p:ph type="ctrTitle" hasCustomPrompt="1"/>
          </p:nvPr>
        </p:nvSpPr>
        <p:spPr>
          <a:xfrm>
            <a:off x="880588" y="1392640"/>
            <a:ext cx="8659375" cy="2426880"/>
          </a:xfrm>
        </p:spPr>
        <p:txBody>
          <a:bodyPr anchor="b">
            <a:normAutofit/>
          </a:bodyPr>
          <a:lstStyle>
            <a:lvl1pPr>
              <a:defRPr sz="5100">
                <a:solidFill>
                  <a:srgbClr val="F70146"/>
                </a:solidFill>
              </a:defRPr>
            </a:lvl1pPr>
          </a:lstStyle>
          <a:p>
            <a:r>
              <a:rPr lang="de-DE" dirty="0"/>
              <a:t>Klicken und eine </a:t>
            </a:r>
            <a:br>
              <a:rPr lang="de-DE" dirty="0"/>
            </a:br>
            <a:r>
              <a:rPr lang="de-DE" dirty="0"/>
              <a:t>Überschrift hinzufügen</a:t>
            </a:r>
          </a:p>
        </p:txBody>
      </p:sp>
      <p:sp>
        <p:nvSpPr>
          <p:cNvPr id="24" name="Datumsplatzhalter 16"/>
          <p:cNvSpPr>
            <a:spLocks noGrp="1"/>
          </p:cNvSpPr>
          <p:nvPr>
            <p:ph type="dt" sz="half" idx="10"/>
          </p:nvPr>
        </p:nvSpPr>
        <p:spPr>
          <a:xfrm>
            <a:off x="880591" y="4802560"/>
            <a:ext cx="8659375" cy="360155"/>
          </a:xfrm>
          <a:prstGeom prst="rect">
            <a:avLst/>
          </a:prstGeom>
        </p:spPr>
        <p:txBody>
          <a:bodyPr anchor="b" anchorCtr="0"/>
          <a:lstStyle>
            <a:lvl1pPr>
              <a:defRPr sz="2300"/>
            </a:lvl1pPr>
          </a:lstStyle>
          <a:p>
            <a:fld id="{27FC838F-78CD-7441-A251-070125A12262}" type="datetime3">
              <a:rPr lang="de-AT" smtClean="0"/>
              <a:t>23/09/2022</a:t>
            </a:fld>
            <a:endParaRPr lang="de-DE" dirty="0"/>
          </a:p>
        </p:txBody>
      </p:sp>
      <p:sp>
        <p:nvSpPr>
          <p:cNvPr id="25" name="Fußzeilenplatzhalter 17"/>
          <p:cNvSpPr>
            <a:spLocks noGrp="1"/>
          </p:cNvSpPr>
          <p:nvPr>
            <p:ph type="ftr" sz="quarter" idx="11"/>
          </p:nvPr>
        </p:nvSpPr>
        <p:spPr>
          <a:xfrm>
            <a:off x="880588" y="3865600"/>
            <a:ext cx="8659375" cy="803840"/>
          </a:xfrm>
          <a:prstGeom prst="rect">
            <a:avLst/>
          </a:prstGeom>
        </p:spPr>
        <p:txBody>
          <a:bodyPr anchor="b" anchorCtr="0"/>
          <a:lstStyle>
            <a:lvl1pPr>
              <a:defRPr sz="2300"/>
            </a:lvl1pPr>
          </a:lstStyle>
          <a:p>
            <a:r>
              <a:rPr lang="de-DE"/>
              <a:t>Modeling Technical Systems - Crane Model - David Kaufmann, MSc</a:t>
            </a:r>
            <a:endParaRPr lang="de-DE" dirty="0"/>
          </a:p>
        </p:txBody>
      </p:sp>
      <p:sp>
        <p:nvSpPr>
          <p:cNvPr id="26" name="Textfeld 271"/>
          <p:cNvSpPr txBox="1">
            <a:spLocks noChangeArrowheads="1"/>
          </p:cNvSpPr>
          <p:nvPr userDrawn="1"/>
        </p:nvSpPr>
        <p:spPr bwMode="auto">
          <a:xfrm>
            <a:off x="10569532" y="1218837"/>
            <a:ext cx="2037691" cy="78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700" spc="28" baseline="0" dirty="0">
                <a:cs typeface="Arial" charset="0"/>
              </a:rPr>
              <a:t>WISSEN</a:t>
            </a:r>
          </a:p>
          <a:p>
            <a:pPr algn="r" eaLnBrk="1" hangingPunct="1"/>
            <a:r>
              <a:rPr lang="de-DE" sz="1700" spc="28" baseline="0" dirty="0">
                <a:cs typeface="Arial" charset="0"/>
              </a:rPr>
              <a:t>TECHNIK</a:t>
            </a:r>
          </a:p>
          <a:p>
            <a:pPr algn="r" eaLnBrk="1" hangingPunct="1"/>
            <a:r>
              <a:rPr lang="de-DE" sz="1700" spc="28" baseline="0" dirty="0">
                <a:cs typeface="Arial" charset="0"/>
              </a:rPr>
              <a:t>LEIDENSCHAFT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80512" y="6839321"/>
            <a:ext cx="10521108" cy="28452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AT" dirty="0"/>
              <a:t>Klicken und Webadresse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2332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707200"/>
            <a:ext cx="12938125" cy="614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616" tIns="64808" rIns="129616" bIns="6480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80588" y="886491"/>
            <a:ext cx="11877840" cy="1219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80588" y="2251220"/>
            <a:ext cx="11877840" cy="438862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46802" y="136325"/>
            <a:ext cx="1242439" cy="459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Gerade Verbindung 8"/>
          <p:cNvCxnSpPr/>
          <p:nvPr userDrawn="1"/>
        </p:nvCxnSpPr>
        <p:spPr>
          <a:xfrm>
            <a:off x="880588" y="715716"/>
            <a:ext cx="1170872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Datumsplatzhalter 3"/>
          <p:cNvSpPr>
            <a:spLocks noGrp="1"/>
          </p:cNvSpPr>
          <p:nvPr>
            <p:ph type="dt" sz="half" idx="2"/>
          </p:nvPr>
        </p:nvSpPr>
        <p:spPr>
          <a:xfrm>
            <a:off x="881219" y="7009280"/>
            <a:ext cx="11715625" cy="2188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81B25F47-2388-D246-8E3D-E866BFA3D9F4}" type="datetime3">
              <a:rPr lang="de-AT" smtClean="0"/>
              <a:t>23/09/2022</a:t>
            </a:fld>
            <a:endParaRPr lang="de-DE" dirty="0"/>
          </a:p>
        </p:txBody>
      </p:sp>
      <p:sp>
        <p:nvSpPr>
          <p:cNvPr id="2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0588" y="6784000"/>
            <a:ext cx="11715625" cy="220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r>
              <a:rPr lang="de-DE" dirty="0"/>
              <a:t>FMU Simulation Docker - David Kaufmann, </a:t>
            </a:r>
            <a:r>
              <a:rPr lang="de-DE" dirty="0" err="1"/>
              <a:t>MSc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3820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0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56" r:id="rId9"/>
    <p:sldLayoutId id="2147483657" r:id="rId10"/>
  </p:sldLayoutIdLst>
  <p:hf hdr="0"/>
  <p:txStyles>
    <p:titleStyle>
      <a:lvl1pPr algn="l" defTabSz="648081" rtl="0" eaLnBrk="1" latinLnBrk="0" hangingPunct="1"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48081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05051" indent="-405051" algn="l" defTabSz="648081" rtl="0" eaLnBrk="1" latinLnBrk="0" hangingPunct="1">
        <a:spcBef>
          <a:spcPct val="20000"/>
        </a:spcBef>
        <a:buClr>
          <a:srgbClr val="00699E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0893" indent="-380298" algn="l" defTabSz="648081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03738" indent="-382548" algn="l" defTabSz="648081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Wingdings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4501" indent="0" algn="l" defTabSz="648081" rtl="0" eaLnBrk="1" latinLnBrk="0" hangingPunct="1">
        <a:spcBef>
          <a:spcPct val="20000"/>
        </a:spcBef>
        <a:buFont typeface="Lucida Grande"/>
        <a:buNone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3564446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12527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60608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08689" indent="-324041" algn="l" defTabSz="64808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81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96162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44243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592324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40405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88486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36567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184648" algn="l" defTabSz="64808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s22_mts:-ZbnH7jrYe3JzrT1dod9@git.ist.tugraz.at/MBR/AI4DI/asp_clingo_python_tool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openmodelica.org/omc/builds/virtual_machines/releas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mailto:x-sykzfA_Ld1PVArrwsz@git.ist.tugraz.at/MBR/AI4DI/fmu_simulation_environment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FMU Simulation Environment for Cyber-Physical Systems</a:t>
            </a:r>
            <a:br>
              <a:rPr lang="en-US" dirty="0"/>
            </a:br>
            <a:r>
              <a:rPr lang="en-US" dirty="0"/>
              <a:t>Co-Design</a:t>
            </a:r>
            <a:br>
              <a:rPr lang="en-GB" dirty="0"/>
            </a:br>
            <a:r>
              <a:rPr lang="en-GB" sz="3200" i="1" dirty="0"/>
              <a:t>Introduction &amp; Use Case</a:t>
            </a:r>
            <a:endParaRPr lang="en-GB" i="1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 dirty="0"/>
              <a:t>SS22 </a:t>
            </a:r>
            <a:fld id="{7C6814A5-FD3C-C54B-BDA1-6819067006CF}" type="datetime3">
              <a:rPr lang="de-AT" smtClean="0"/>
              <a:t>23/09/2022</a:t>
            </a:fld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880585" y="3865600"/>
            <a:ext cx="8942491" cy="803840"/>
          </a:xfrm>
        </p:spPr>
        <p:txBody>
          <a:bodyPr/>
          <a:lstStyle/>
          <a:p>
            <a:r>
              <a:rPr lang="de-AT" dirty="0"/>
              <a:t>David Kaufmann, MSc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David.Kaufmann@ist.tugraz.at</a:t>
            </a:r>
          </a:p>
        </p:txBody>
      </p:sp>
    </p:spTree>
    <p:extLst>
      <p:ext uri="{BB962C8B-B14F-4D97-AF65-F5344CB8AC3E}">
        <p14:creationId xmlns:p14="http://schemas.microsoft.com/office/powerpoint/2010/main" val="452576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C2433E-D737-5A4F-A65C-53FA37CD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Heater Model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39B09C-6C3F-B545-AC33-80744256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0588" y="7083980"/>
            <a:ext cx="11715625" cy="218863"/>
          </a:xfrm>
        </p:spPr>
        <p:txBody>
          <a:bodyPr/>
          <a:lstStyle/>
          <a:p>
            <a:fld id="{DC3F1429-1FF9-624C-8285-280C26775F09}" type="datetime3">
              <a:rPr lang="de-AT" smtClean="0"/>
              <a:t>23/09/2022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1D55D3-8AEB-1145-90FC-E0D24CF8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FMU Simulation Environment for Cyber-Physical Systems Co-Design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C9430C-45A4-024B-BDB0-7D7CD1758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9D3922-0C70-7B46-9439-F7868AFF60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FMU Simulation Environment for Cyber-Physical Systems Co-Design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AC0172F6-2B45-784D-A8DD-61F3385717BB}"/>
              </a:ext>
            </a:extLst>
          </p:cNvPr>
          <p:cNvSpPr/>
          <p:nvPr/>
        </p:nvSpPr>
        <p:spPr>
          <a:xfrm>
            <a:off x="305485" y="4726497"/>
            <a:ext cx="2259915" cy="429905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Heater FMU</a:t>
            </a:r>
          </a:p>
        </p:txBody>
      </p: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530CDBF9-A48E-C14D-A2BE-E34E5C6BB75F}"/>
              </a:ext>
            </a:extLst>
          </p:cNvPr>
          <p:cNvSpPr/>
          <p:nvPr/>
        </p:nvSpPr>
        <p:spPr>
          <a:xfrm>
            <a:off x="305484" y="5255178"/>
            <a:ext cx="2259915" cy="436192"/>
          </a:xfrm>
          <a:prstGeom prst="roundRect">
            <a:avLst/>
          </a:prstGeom>
          <a:solidFill>
            <a:srgbClr val="FF8A00">
              <a:alpha val="5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Heater CONFIG</a:t>
            </a:r>
          </a:p>
        </p:txBody>
      </p:sp>
      <p:sp>
        <p:nvSpPr>
          <p:cNvPr id="32" name="Abgerundetes Rechteck 31">
            <a:extLst>
              <a:ext uri="{FF2B5EF4-FFF2-40B4-BE49-F238E27FC236}">
                <a16:creationId xmlns:a16="http://schemas.microsoft.com/office/drawing/2014/main" id="{C2EB6763-8935-644E-AA29-9503BE98B73E}"/>
              </a:ext>
            </a:extLst>
          </p:cNvPr>
          <p:cNvSpPr/>
          <p:nvPr/>
        </p:nvSpPr>
        <p:spPr>
          <a:xfrm>
            <a:off x="305483" y="5780012"/>
            <a:ext cx="2259915" cy="62668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Heater Simulation Controller</a:t>
            </a:r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F9852E61-1ED9-804D-8701-31C86FA74504}"/>
              </a:ext>
            </a:extLst>
          </p:cNvPr>
          <p:cNvSpPr/>
          <p:nvPr/>
        </p:nvSpPr>
        <p:spPr>
          <a:xfrm>
            <a:off x="5146798" y="4780319"/>
            <a:ext cx="2874408" cy="1572641"/>
          </a:xfrm>
          <a:prstGeom prst="roundRect">
            <a:avLst/>
          </a:prstGeom>
          <a:solidFill>
            <a:srgbClr val="00B0F0">
              <a:alpha val="56863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Start Heater Model Docker Container</a:t>
            </a:r>
          </a:p>
          <a:p>
            <a:pPr algn="ctr"/>
            <a:endParaRPr lang="en-US" sz="1400" dirty="0"/>
          </a:p>
          <a:p>
            <a:r>
              <a:rPr lang="en-US" sz="1600" dirty="0"/>
              <a:t>Name:    	</a:t>
            </a:r>
            <a:r>
              <a:rPr lang="en-US" sz="1600" dirty="0">
                <a:solidFill>
                  <a:srgbClr val="0070C0"/>
                </a:solidFill>
              </a:rPr>
              <a:t>model</a:t>
            </a:r>
          </a:p>
          <a:p>
            <a:r>
              <a:rPr lang="en-US" sz="1600" dirty="0"/>
              <a:t>Address:	</a:t>
            </a:r>
            <a:r>
              <a:rPr lang="en-US" sz="1600" dirty="0">
                <a:solidFill>
                  <a:srgbClr val="0070C0"/>
                </a:solidFill>
              </a:rPr>
              <a:t>localhost:81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516D6442-4EE5-CB4D-9CF9-E1B0C5E5D37E}"/>
              </a:ext>
            </a:extLst>
          </p:cNvPr>
          <p:cNvSpPr txBox="1"/>
          <p:nvPr/>
        </p:nvSpPr>
        <p:spPr>
          <a:xfrm>
            <a:off x="2640667" y="5924079"/>
            <a:ext cx="2662678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heater_intern_control.py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5C4835F-C3E1-E847-93DF-714B31B1FCB5}"/>
              </a:ext>
            </a:extLst>
          </p:cNvPr>
          <p:cNvSpPr txBox="1"/>
          <p:nvPr/>
        </p:nvSpPr>
        <p:spPr>
          <a:xfrm>
            <a:off x="2640667" y="5285906"/>
            <a:ext cx="2662678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600" dirty="0">
                <a:solidFill>
                  <a:srgbClr val="FF8A00"/>
                </a:solidFill>
              </a:rPr>
              <a:t>config_heater_model.json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0172ECA8-1F57-F341-B1CD-B8A4237ECD19}"/>
              </a:ext>
            </a:extLst>
          </p:cNvPr>
          <p:cNvSpPr txBox="1"/>
          <p:nvPr/>
        </p:nvSpPr>
        <p:spPr>
          <a:xfrm>
            <a:off x="2640667" y="4772172"/>
            <a:ext cx="2109133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heater_model.fmu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A6A79DD6-0BE1-2B40-AD79-308E89CEBB77}"/>
              </a:ext>
            </a:extLst>
          </p:cNvPr>
          <p:cNvSpPr txBox="1"/>
          <p:nvPr/>
        </p:nvSpPr>
        <p:spPr>
          <a:xfrm>
            <a:off x="588484" y="1540697"/>
            <a:ext cx="8085616" cy="286232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Simple Heater Model</a:t>
            </a:r>
          </a:p>
          <a:p>
            <a:pPr marL="933831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First order differential equation </a:t>
            </a:r>
          </a:p>
          <a:p>
            <a:pPr marL="933831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Heater panel to heat up a medium </a:t>
            </a:r>
          </a:p>
          <a:p>
            <a:pPr marL="933831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Surrounding environment with a global ambient temperature</a:t>
            </a:r>
          </a:p>
          <a:p>
            <a:pPr marL="933831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Constant heat capacitance, </a:t>
            </a:r>
          </a:p>
          <a:p>
            <a:pPr marL="933831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Constant heat transfer coefficient</a:t>
            </a:r>
          </a:p>
          <a:p>
            <a:pPr marL="933831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Medium temperature is observed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Temperature Control Unit</a:t>
            </a:r>
          </a:p>
          <a:p>
            <a:pPr marL="933831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External placed 2-point controller</a:t>
            </a:r>
            <a:endParaRPr lang="en-US" sz="1200" dirty="0"/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193D173B-3739-7C4E-870C-145877CFE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011" y="493358"/>
            <a:ext cx="4765811" cy="71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60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C2433E-D737-5A4F-A65C-53FA37CD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Heater Model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39B09C-6C3F-B545-AC33-80744256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0588" y="7083980"/>
            <a:ext cx="11715625" cy="218863"/>
          </a:xfrm>
        </p:spPr>
        <p:txBody>
          <a:bodyPr/>
          <a:lstStyle/>
          <a:p>
            <a:fld id="{16718E99-1745-3145-8F65-29CDA44F1BD0}" type="datetime3">
              <a:rPr lang="de-AT" smtClean="0"/>
              <a:t>23/09/2022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1D55D3-8AEB-1145-90FC-E0D24CF8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FMU Simulation Environment for Cyber-Physical Systems Co-Design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C9430C-45A4-024B-BDB0-7D7CD1758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9D3922-0C70-7B46-9439-F7868AFF60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FMU Simulation Environment for Cyber-Physical Systems Co-Design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A6A79DD6-0BE1-2B40-AD79-308E89CEBB77}"/>
              </a:ext>
            </a:extLst>
          </p:cNvPr>
          <p:cNvSpPr txBox="1"/>
          <p:nvPr/>
        </p:nvSpPr>
        <p:spPr>
          <a:xfrm>
            <a:off x="880588" y="2105691"/>
            <a:ext cx="8085616" cy="409342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2000" dirty="0"/>
              <a:t>Build Docker Image</a:t>
            </a:r>
          </a:p>
          <a:p>
            <a:pPr marL="342900" indent="-342900" algn="just">
              <a:buFont typeface="+mj-lt"/>
              <a:buAutoNum type="arabicPeriod"/>
            </a:pPr>
            <a:endParaRPr lang="en-US" sz="20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/>
              <a:t>Start Docker Container</a:t>
            </a:r>
          </a:p>
          <a:p>
            <a:pPr marL="990981" lvl="1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Name</a:t>
            </a:r>
          </a:p>
          <a:p>
            <a:pPr marL="990981" lvl="1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Address &amp; port</a:t>
            </a:r>
          </a:p>
          <a:p>
            <a:pPr lvl="1" algn="just"/>
            <a:endParaRPr lang="en-US" sz="18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/>
              <a:t>Simulation Controller</a:t>
            </a:r>
          </a:p>
          <a:p>
            <a:pPr marL="990981" lvl="1" indent="-342900" algn="just">
              <a:buFont typeface="+mj-lt"/>
              <a:buAutoNum type="arabicPeriod"/>
            </a:pPr>
            <a:r>
              <a:rPr lang="en-US" sz="1800" dirty="0"/>
              <a:t>Initialize </a:t>
            </a:r>
          </a:p>
          <a:p>
            <a:pPr marL="1639062" lvl="2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Communication interface (server address)</a:t>
            </a:r>
          </a:p>
          <a:p>
            <a:pPr marL="1639062" lvl="2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Upload FMU model to server</a:t>
            </a:r>
          </a:p>
          <a:p>
            <a:pPr marL="1639062" lvl="2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Upload Configuration file</a:t>
            </a:r>
          </a:p>
          <a:p>
            <a:pPr marL="990981" lvl="1" indent="-342900" algn="just">
              <a:buFont typeface="+mj-lt"/>
              <a:buAutoNum type="arabicPeriod"/>
            </a:pPr>
            <a:r>
              <a:rPr lang="en-US" sz="1800" dirty="0"/>
              <a:t>Trigger simulation update by given timestep</a:t>
            </a:r>
          </a:p>
          <a:p>
            <a:pPr marL="990981" lvl="1" indent="-342900" algn="just">
              <a:buFont typeface="+mj-lt"/>
              <a:buAutoNum type="arabicPeriod"/>
            </a:pPr>
            <a:r>
              <a:rPr lang="en-US" sz="1800" dirty="0"/>
              <a:t>Get output signals and send to 2-point control unit</a:t>
            </a:r>
          </a:p>
          <a:p>
            <a:pPr marL="990981" lvl="1" indent="-342900" algn="just">
              <a:buFont typeface="+mj-lt"/>
              <a:buAutoNum type="arabicPeriod"/>
            </a:pPr>
            <a:r>
              <a:rPr lang="en-US" sz="1800" dirty="0"/>
              <a:t>Get 2-point control unit output and send as input signal to server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ABF1404E-4E88-B440-B305-631DAB8AEF72}"/>
              </a:ext>
            </a:extLst>
          </p:cNvPr>
          <p:cNvSpPr/>
          <p:nvPr/>
        </p:nvSpPr>
        <p:spPr>
          <a:xfrm>
            <a:off x="9969500" y="3983802"/>
            <a:ext cx="2626713" cy="1688951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LIVE DEMO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52EE7E8-3B88-9940-B7C2-26D1E6303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432" y="937290"/>
            <a:ext cx="5905781" cy="330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82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C2433E-D737-5A4F-A65C-53FA37CD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Diagnose Tool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39B09C-6C3F-B545-AC33-80744256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0588" y="7083980"/>
            <a:ext cx="11715625" cy="218863"/>
          </a:xfrm>
        </p:spPr>
        <p:txBody>
          <a:bodyPr/>
          <a:lstStyle/>
          <a:p>
            <a:fld id="{AE01C91D-21BB-0749-B136-D7EC2E316FAC}" type="datetime3">
              <a:rPr lang="de-AT" smtClean="0"/>
              <a:t>23/09/2022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1D55D3-8AEB-1145-90FC-E0D24CF8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FMU Simulation Environment for Cyber-Physical Systems Co-Design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C9430C-45A4-024B-BDB0-7D7CD1758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9D3922-0C70-7B46-9439-F7868AFF60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ASP Diagnose Tool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C85FA5-C266-C644-BC43-8D70EF69C41D}"/>
              </a:ext>
            </a:extLst>
          </p:cNvPr>
          <p:cNvSpPr txBox="1"/>
          <p:nvPr/>
        </p:nvSpPr>
        <p:spPr>
          <a:xfrm flipH="1">
            <a:off x="939966" y="1601014"/>
            <a:ext cx="8196718" cy="523220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Clone Gitlab Repository:</a:t>
            </a:r>
          </a:p>
          <a:p>
            <a:pPr marL="933831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git clone </a:t>
            </a:r>
            <a:r>
              <a:rPr lang="en-US" sz="1200" u="sng" dirty="0">
                <a:hlinkClick r:id="rId3"/>
              </a:rPr>
              <a:t>https://ss22_mts:-ZbnH7jrYe3JzrT1dod9@git.ist.tugraz.at/MBR/AI4DI/asp_clingo_python_tool.git</a:t>
            </a:r>
            <a:r>
              <a:rPr lang="de-AT" sz="900" dirty="0"/>
              <a:t> </a:t>
            </a: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Answer Set Programming (ASP) model diagnose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Theorem solver: </a:t>
            </a:r>
            <a:r>
              <a:rPr lang="en-US" sz="1600" b="1" dirty="0"/>
              <a:t>Clingo 5.4.1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Modeling cyber physical systems in ASP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Searching for abnormal behavior of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Setup options:</a:t>
            </a:r>
          </a:p>
          <a:p>
            <a:pPr marL="933831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ASP File or directory to perform diagnose </a:t>
            </a:r>
          </a:p>
          <a:p>
            <a:pPr marL="933831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Number of required answersets</a:t>
            </a:r>
          </a:p>
          <a:p>
            <a:pPr marL="933831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Definition of fault size (e.g.: 2 -&gt; 0 (as reference), 1, 2 searched)</a:t>
            </a:r>
          </a:p>
          <a:p>
            <a:pPr marL="933831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Automatic constraint adding after each diagnose run</a:t>
            </a:r>
          </a:p>
          <a:p>
            <a:pPr marL="933831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Additional observation file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Result options:</a:t>
            </a:r>
          </a:p>
          <a:p>
            <a:pPr marL="933831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Terminal</a:t>
            </a:r>
            <a:r>
              <a:rPr lang="en-US" sz="1400" dirty="0"/>
              <a:t> </a:t>
            </a:r>
          </a:p>
          <a:p>
            <a:pPr marL="1581912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file, fault size, observations, diagnose, time for diagnose</a:t>
            </a:r>
          </a:p>
          <a:p>
            <a:pPr marL="933831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92D050"/>
                </a:solidFill>
              </a:rPr>
              <a:t>JSON</a:t>
            </a:r>
            <a:r>
              <a:rPr lang="en-US" sz="1400" dirty="0">
                <a:solidFill>
                  <a:srgbClr val="92D050"/>
                </a:solidFill>
              </a:rPr>
              <a:t> </a:t>
            </a:r>
          </a:p>
          <a:p>
            <a:pPr marL="1581912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index, file, fault size, observations, diagnose, time for diagnose</a:t>
            </a:r>
          </a:p>
          <a:p>
            <a:pPr marL="933831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C000"/>
                </a:solidFill>
              </a:rPr>
              <a:t>CSV</a:t>
            </a:r>
            <a:endParaRPr lang="en-US" sz="1400" dirty="0">
              <a:solidFill>
                <a:srgbClr val="FFC000"/>
              </a:solidFill>
            </a:endParaRPr>
          </a:p>
          <a:p>
            <a:pPr marL="1581912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index, file, time for diagnose, number of diagnosis found, total time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B5A4819D-C662-0647-832F-DE8DC45123F3}"/>
              </a:ext>
            </a:extLst>
          </p:cNvPr>
          <p:cNvSpPr/>
          <p:nvPr/>
        </p:nvSpPr>
        <p:spPr>
          <a:xfrm>
            <a:off x="9323331" y="803423"/>
            <a:ext cx="2727436" cy="6096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ASP</a:t>
            </a:r>
            <a:r>
              <a:rPr lang="en-US" dirty="0"/>
              <a:t> </a:t>
            </a:r>
            <a:r>
              <a:rPr lang="en-US" sz="2400" dirty="0"/>
              <a:t>Models</a:t>
            </a:r>
            <a:endParaRPr lang="en-US" dirty="0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10104E84-E763-0241-A9A7-5F1F4BAB9F5B}"/>
              </a:ext>
            </a:extLst>
          </p:cNvPr>
          <p:cNvSpPr/>
          <p:nvPr/>
        </p:nvSpPr>
        <p:spPr>
          <a:xfrm>
            <a:off x="9323332" y="3346572"/>
            <a:ext cx="2727435" cy="1049211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Diagnose Tool</a:t>
            </a:r>
          </a:p>
          <a:p>
            <a:pPr algn="ctr"/>
            <a:r>
              <a:rPr lang="en-US" sz="1400" dirty="0"/>
              <a:t>Search for abnormal component behavior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DF5F1909-5E84-244A-8F54-A4A87B5FAAFB}"/>
              </a:ext>
            </a:extLst>
          </p:cNvPr>
          <p:cNvSpPr/>
          <p:nvPr/>
        </p:nvSpPr>
        <p:spPr>
          <a:xfrm>
            <a:off x="9323331" y="6026460"/>
            <a:ext cx="1172947" cy="6096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JSON</a:t>
            </a:r>
            <a:endParaRPr lang="en-US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8DC58A5D-801E-CA4C-9F3A-8606AAA1E8CC}"/>
              </a:ext>
            </a:extLst>
          </p:cNvPr>
          <p:cNvSpPr/>
          <p:nvPr/>
        </p:nvSpPr>
        <p:spPr>
          <a:xfrm>
            <a:off x="10877820" y="6026460"/>
            <a:ext cx="1172947" cy="609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CSV</a:t>
            </a:r>
            <a:endParaRPr lang="en-US" dirty="0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882A6240-F061-EE42-949D-E3C702FBEFF9}"/>
              </a:ext>
            </a:extLst>
          </p:cNvPr>
          <p:cNvSpPr/>
          <p:nvPr/>
        </p:nvSpPr>
        <p:spPr>
          <a:xfrm>
            <a:off x="9323331" y="1695068"/>
            <a:ext cx="2727436" cy="136945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Options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Answersets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Fault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…</a:t>
            </a: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CB8CEB1C-22AF-D546-A299-35DD7EF238B3}"/>
              </a:ext>
            </a:extLst>
          </p:cNvPr>
          <p:cNvSpPr/>
          <p:nvPr/>
        </p:nvSpPr>
        <p:spPr>
          <a:xfrm>
            <a:off x="9323331" y="4731031"/>
            <a:ext cx="2727436" cy="104921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CSV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2459A1D-9AF5-F249-A23E-4BFAD551FA2E}"/>
              </a:ext>
            </a:extLst>
          </p:cNvPr>
          <p:cNvCxnSpPr>
            <a:stCxn id="12" idx="2"/>
            <a:endCxn id="20" idx="0"/>
          </p:cNvCxnSpPr>
          <p:nvPr/>
        </p:nvCxnSpPr>
        <p:spPr>
          <a:xfrm>
            <a:off x="10687049" y="1413023"/>
            <a:ext cx="0" cy="282045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9131C10-E501-424D-807B-42CFA5584699}"/>
              </a:ext>
            </a:extLst>
          </p:cNvPr>
          <p:cNvCxnSpPr>
            <a:stCxn id="20" idx="2"/>
            <a:endCxn id="15" idx="0"/>
          </p:cNvCxnSpPr>
          <p:nvPr/>
        </p:nvCxnSpPr>
        <p:spPr>
          <a:xfrm>
            <a:off x="10687049" y="3064527"/>
            <a:ext cx="1" cy="282045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7D33D78-E91B-CD4E-998F-1BC75C1DF4A1}"/>
              </a:ext>
            </a:extLst>
          </p:cNvPr>
          <p:cNvCxnSpPr>
            <a:stCxn id="15" idx="2"/>
            <a:endCxn id="21" idx="0"/>
          </p:cNvCxnSpPr>
          <p:nvPr/>
        </p:nvCxnSpPr>
        <p:spPr>
          <a:xfrm flipH="1">
            <a:off x="10687049" y="4395783"/>
            <a:ext cx="1" cy="335248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0A91C834-6B2F-DE4F-A70A-7C78F1BA15A4}"/>
              </a:ext>
            </a:extLst>
          </p:cNvPr>
          <p:cNvCxnSpPr>
            <a:stCxn id="21" idx="2"/>
            <a:endCxn id="16" idx="0"/>
          </p:cNvCxnSpPr>
          <p:nvPr/>
        </p:nvCxnSpPr>
        <p:spPr>
          <a:xfrm flipH="1">
            <a:off x="9909805" y="5780243"/>
            <a:ext cx="777244" cy="246217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5155D6C4-742D-4D46-9466-0DA1651937D7}"/>
              </a:ext>
            </a:extLst>
          </p:cNvPr>
          <p:cNvCxnSpPr>
            <a:stCxn id="21" idx="2"/>
            <a:endCxn id="18" idx="0"/>
          </p:cNvCxnSpPr>
          <p:nvPr/>
        </p:nvCxnSpPr>
        <p:spPr>
          <a:xfrm>
            <a:off x="10687049" y="5780243"/>
            <a:ext cx="777245" cy="246217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180-Grad-Pfeil 35">
            <a:extLst>
              <a:ext uri="{FF2B5EF4-FFF2-40B4-BE49-F238E27FC236}">
                <a16:creationId xmlns:a16="http://schemas.microsoft.com/office/drawing/2014/main" id="{C822E904-DD94-2944-8BD3-A9085382A8CE}"/>
              </a:ext>
            </a:extLst>
          </p:cNvPr>
          <p:cNvSpPr/>
          <p:nvPr/>
        </p:nvSpPr>
        <p:spPr>
          <a:xfrm rot="5400000">
            <a:off x="11920957" y="3641681"/>
            <a:ext cx="784225" cy="524605"/>
          </a:xfrm>
          <a:prstGeom prst="uturnArrow">
            <a:avLst>
              <a:gd name="adj1" fmla="val 10475"/>
              <a:gd name="adj2" fmla="val 15316"/>
              <a:gd name="adj3" fmla="val 37104"/>
              <a:gd name="adj4" fmla="val 40317"/>
              <a:gd name="adj5" fmla="val 100000"/>
            </a:avLst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964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E9120-C9E1-6545-A179-B3CB3E79D5D9}" type="datetime3">
              <a:rPr lang="de-AT" smtClean="0"/>
              <a:t>23/09/2022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80589" y="3865600"/>
            <a:ext cx="9130746" cy="803840"/>
          </a:xfrm>
        </p:spPr>
        <p:txBody>
          <a:bodyPr/>
          <a:lstStyle/>
          <a:p>
            <a:r>
              <a:rPr lang="en-GB" dirty="0"/>
              <a:t>David Kaufmann, MSc</a:t>
            </a:r>
            <a:endParaRPr lang="de-AT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David.Kaufmann@ist.tugraz.at</a:t>
            </a:r>
          </a:p>
        </p:txBody>
      </p:sp>
    </p:spTree>
    <p:extLst>
      <p:ext uri="{BB962C8B-B14F-4D97-AF65-F5344CB8AC3E}">
        <p14:creationId xmlns:p14="http://schemas.microsoft.com/office/powerpoint/2010/main" val="3450307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C2433E-D737-5A4F-A65C-53FA37CD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597D0E-1FF6-1B4C-95E9-9C51AAE90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Modeling in OpenModelica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Functional Mock-up Unit (FMU) Standard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FMU Simulation Environment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Case Heater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ASP Diagnose Tool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39B09C-6C3F-B545-AC33-80744256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3377D-A8DB-AA42-BA24-C422072EBA16}" type="datetime3">
              <a:rPr lang="de-AT" smtClean="0"/>
              <a:t>23/09/2022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1D55D3-8AEB-1145-90FC-E0D24CF8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FMU Simulation Environment for Cyber-Physical Systems Co-Design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C9430C-45A4-024B-BDB0-7D7CD1758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9D3922-0C70-7B46-9439-F7868AFF60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FMU Simulation Environment for Cyber-Physical Systems Co-Design</a:t>
            </a:r>
          </a:p>
        </p:txBody>
      </p:sp>
    </p:spTree>
    <p:extLst>
      <p:ext uri="{BB962C8B-B14F-4D97-AF65-F5344CB8AC3E}">
        <p14:creationId xmlns:p14="http://schemas.microsoft.com/office/powerpoint/2010/main" val="574260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C2433E-D737-5A4F-A65C-53FA37CD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in OpenModelica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597D0E-1FF6-1B4C-95E9-9C51AAE90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39B09C-6C3F-B545-AC33-80744256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E71DE-E356-A047-8D48-8AACC759268B}" type="datetime3">
              <a:rPr lang="de-AT" smtClean="0"/>
              <a:t>23/09/2022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1D55D3-8AEB-1145-90FC-E0D24CF8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FMU Simulation Environment for Cyber-Physical Systems Co-Design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C9430C-45A4-024B-BDB0-7D7CD1758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9D3922-0C70-7B46-9439-F7868AFF60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FMU Simulation Environment for Cyber-Physical Systems Co-Design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343515AD-E6DD-B546-94E1-DEC73A57E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938" y="1627819"/>
            <a:ext cx="6519547" cy="540383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8536C1A-C021-964C-8FE7-52856B762E97}"/>
              </a:ext>
            </a:extLst>
          </p:cNvPr>
          <p:cNvSpPr txBox="1"/>
          <p:nvPr/>
        </p:nvSpPr>
        <p:spPr>
          <a:xfrm>
            <a:off x="610969" y="1952820"/>
            <a:ext cx="5660350" cy="409342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OMEdit</a:t>
            </a:r>
            <a:r>
              <a:rPr lang="en-US" sz="2000" dirty="0"/>
              <a:t> editor for creating models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</a:t>
            </a:r>
            <a:r>
              <a:rPr lang="en-US" sz="2000" b="1" dirty="0"/>
              <a:t>Linux</a:t>
            </a:r>
            <a:r>
              <a:rPr lang="en-US" sz="2000" dirty="0"/>
              <a:t> pre-built OpenModelica VirtualBox:</a:t>
            </a:r>
          </a:p>
          <a:p>
            <a:pPr marL="93383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Link</a:t>
            </a:r>
            <a:r>
              <a:rPr lang="en-US" sz="1600" dirty="0"/>
              <a:t> to Linux VB release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Model the system according to OpenModelica standard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Input</a:t>
            </a:r>
          </a:p>
          <a:p>
            <a:pPr marL="933831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Define inputs with “</a:t>
            </a:r>
            <a:r>
              <a:rPr lang="en-US" sz="1600" dirty="0">
                <a:solidFill>
                  <a:srgbClr val="BF0203"/>
                </a:solidFill>
              </a:rPr>
              <a:t>input</a:t>
            </a:r>
            <a:r>
              <a:rPr lang="en-US" sz="1600" dirty="0"/>
              <a:t>” statement to have access in FMU model.</a:t>
            </a:r>
          </a:p>
          <a:p>
            <a:pPr lvl="1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Output:</a:t>
            </a:r>
          </a:p>
          <a:p>
            <a:pPr marL="933831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All used variables can be read as output signals.</a:t>
            </a:r>
          </a:p>
        </p:txBody>
      </p:sp>
    </p:spTree>
    <p:extLst>
      <p:ext uri="{BB962C8B-B14F-4D97-AF65-F5344CB8AC3E}">
        <p14:creationId xmlns:p14="http://schemas.microsoft.com/office/powerpoint/2010/main" val="906354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C2433E-D737-5A4F-A65C-53FA37CD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in OpenModelica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597D0E-1FF6-1B4C-95E9-9C51AAE90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39B09C-6C3F-B545-AC33-80744256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0C7CC-E816-664F-B8C6-01B79A4FF4F5}" type="datetime3">
              <a:rPr lang="de-AT" smtClean="0"/>
              <a:t>23/09/2022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1D55D3-8AEB-1145-90FC-E0D24CF8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FMU Simulation Environment for Cyber-Physical Systems Co-Design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C9430C-45A4-024B-BDB0-7D7CD1758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9D3922-0C70-7B46-9439-F7868AFF60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FMU Simulation Environment for Cyber-Physical Systems Co-Design</a:t>
            </a:r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51146EB7-46CD-B54F-BBF5-44E78BCF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9744"/>
            <a:ext cx="7237067" cy="4388625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5AB3DB96-0C05-F847-B2C3-67E851111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067" y="2426463"/>
            <a:ext cx="5298275" cy="400224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DE7678D-D33C-1348-BC09-868DC3F7D96A}"/>
              </a:ext>
            </a:extLst>
          </p:cNvPr>
          <p:cNvSpPr txBox="1"/>
          <p:nvPr/>
        </p:nvSpPr>
        <p:spPr>
          <a:xfrm>
            <a:off x="939594" y="1608422"/>
            <a:ext cx="3625351" cy="120032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800" b="1" dirty="0"/>
              <a:t>Co-Simulation</a:t>
            </a:r>
            <a:r>
              <a:rPr lang="en-US" sz="1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FMUs contain local solvers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Enables step by step simulation</a:t>
            </a:r>
          </a:p>
          <a:p>
            <a:r>
              <a:rPr lang="en-US" sz="1800" dirty="0"/>
              <a:t>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5D5832B-EF9E-6A43-8CBC-F9477AFB46D0}"/>
              </a:ext>
            </a:extLst>
          </p:cNvPr>
          <p:cNvSpPr txBox="1"/>
          <p:nvPr/>
        </p:nvSpPr>
        <p:spPr>
          <a:xfrm>
            <a:off x="7731338" y="1608422"/>
            <a:ext cx="1464503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800" b="1" dirty="0"/>
              <a:t>Export FMU:</a:t>
            </a:r>
          </a:p>
        </p:txBody>
      </p:sp>
    </p:spTree>
    <p:extLst>
      <p:ext uri="{BB962C8B-B14F-4D97-AF65-F5344CB8AC3E}">
        <p14:creationId xmlns:p14="http://schemas.microsoft.com/office/powerpoint/2010/main" val="1351119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C2433E-D737-5A4F-A65C-53FA37CD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Mock-up Unit (FMU)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597D0E-1FF6-1B4C-95E9-9C51AAE90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1878227"/>
            <a:ext cx="10796547" cy="4761619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The Functional Mock-up Interface (or FMI) defines a standardized interface to be used in computer simulations to develop complex cyber-physical systems.</a:t>
            </a:r>
          </a:p>
          <a:p>
            <a:endParaRPr lang="en-US" sz="2600" dirty="0"/>
          </a:p>
          <a:p>
            <a:r>
              <a:rPr lang="en-US" sz="2600" dirty="0"/>
              <a:t>FMI defines an interface that is implemented by an executable called a Functional Mock-up Unit (FMU)</a:t>
            </a:r>
          </a:p>
          <a:p>
            <a:endParaRPr lang="en-US" sz="2600" dirty="0"/>
          </a:p>
          <a:p>
            <a:r>
              <a:rPr lang="en-US" sz="2600" dirty="0"/>
              <a:t>An FMU contains following:</a:t>
            </a:r>
            <a:endParaRPr lang="en-US" sz="2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 model description XML file: </a:t>
            </a:r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US" sz="2100" dirty="0"/>
              <a:t>Model information.</a:t>
            </a:r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US" sz="2100" dirty="0"/>
              <a:t>Variable definitions as type, unit and description.</a:t>
            </a:r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US" sz="2100" dirty="0"/>
              <a:t>General model information as name, generation tool and FMI version.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Model equations: </a:t>
            </a:r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US" sz="2100" dirty="0"/>
              <a:t>Differential equations, algebraic relations and discrete equations.</a:t>
            </a:r>
          </a:p>
          <a:p>
            <a:pPr marL="862251" lvl="1" indent="-457200">
              <a:buFont typeface="Arial" panose="020B0604020202020204" pitchFamily="34" charset="0"/>
              <a:buChar char="•"/>
            </a:pPr>
            <a:r>
              <a:rPr lang="en-US" sz="2100" dirty="0"/>
              <a:t>Represented in C functions and binaries.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39B09C-6C3F-B545-AC33-80744256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0588" y="7083980"/>
            <a:ext cx="11715625" cy="218863"/>
          </a:xfrm>
        </p:spPr>
        <p:txBody>
          <a:bodyPr/>
          <a:lstStyle/>
          <a:p>
            <a:fld id="{4BD8BC30-A409-5B40-B6B2-6C836F864FDD}" type="datetime3">
              <a:rPr lang="de-AT" smtClean="0"/>
              <a:t>23/09/2022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1D55D3-8AEB-1145-90FC-E0D24CF8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FMU Simulation Environment for Cyber-Physical Systems Co-Design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C9430C-45A4-024B-BDB0-7D7CD1758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9D3922-0C70-7B46-9439-F7868AFF60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FMU Simulation Environment for Cyber-Physical Systems Co-Design</a:t>
            </a:r>
          </a:p>
        </p:txBody>
      </p:sp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1EA18B19-FC43-4945-B448-AE801C058F9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87431" y="5047378"/>
            <a:ext cx="3761314" cy="173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7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C2433E-D737-5A4F-A65C-53FA37CD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FMU Simulation Environment</a:t>
            </a:r>
            <a:br>
              <a:rPr lang="en-US" dirty="0"/>
            </a:br>
            <a:r>
              <a:rPr lang="en-US" sz="2800" i="1" dirty="0"/>
              <a:t>General Idea</a:t>
            </a:r>
            <a:endParaRPr lang="en-US" i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39B09C-6C3F-B545-AC33-80744256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0588" y="7083980"/>
            <a:ext cx="11715625" cy="218863"/>
          </a:xfrm>
        </p:spPr>
        <p:txBody>
          <a:bodyPr/>
          <a:lstStyle/>
          <a:p>
            <a:fld id="{932D837B-29AF-2B4D-AAC7-0D7ADB64F428}" type="datetime3">
              <a:rPr lang="de-AT" smtClean="0"/>
              <a:t>23/09/2022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1D55D3-8AEB-1145-90FC-E0D24CF8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FMU Simulation Environment for Cyber-Physical Systems Co-Design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C9430C-45A4-024B-BDB0-7D7CD1758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9D3922-0C70-7B46-9439-F7868AFF60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FMU Simulation Environment for Cyber-Physical Systems Co-Design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9F3D5E04-6A8E-FD4E-97F1-7DF7B6697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88" y="2251220"/>
            <a:ext cx="8192160" cy="4388625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Provide user friendly simulation environment for FMUs.</a:t>
            </a: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Enable a step-by-step simulation (Co-Simulation FMU).</a:t>
            </a: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Enable coupling of multiple simulated FMU models.</a:t>
            </a: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Build a client server environment to access from different programming environments (Python or Java).</a:t>
            </a: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Dockerise</a:t>
            </a:r>
            <a:r>
              <a:rPr lang="en-US" dirty="0"/>
              <a:t> simulation environment as server with a REST API. </a:t>
            </a: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Provide a client interface to communicate with the server.</a:t>
            </a: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Provide signal chart drawing.</a:t>
            </a: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Clone Gitlab repository: </a:t>
            </a:r>
          </a:p>
          <a:p>
            <a:pPr marL="862251" lvl="1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git clone https://ss22_mts:</a:t>
            </a:r>
            <a:r>
              <a:rPr lang="en-US" sz="1700" u="sng" dirty="0">
                <a:hlinkClick r:id="rId2"/>
              </a:rPr>
              <a:t>x-sykzfA_Ld1PVArrwsz@git.ist.tugraz.at/MBR/AI4DI/fmu_simulation_environment</a:t>
            </a:r>
            <a:endParaRPr lang="de-AT" sz="1700" dirty="0"/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C6AD0C0B-8EF2-0F4C-A6A2-3164FD1943E2}"/>
              </a:ext>
            </a:extLst>
          </p:cNvPr>
          <p:cNvSpPr/>
          <p:nvPr/>
        </p:nvSpPr>
        <p:spPr>
          <a:xfrm>
            <a:off x="10734878" y="2461569"/>
            <a:ext cx="2042555" cy="1972088"/>
          </a:xfrm>
          <a:prstGeom prst="roundRect">
            <a:avLst/>
          </a:prstGeom>
          <a:solidFill>
            <a:srgbClr val="00B0F0">
              <a:alpha val="58431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8CCEA0F9-8671-5442-9666-53A243A8A5F9}"/>
              </a:ext>
            </a:extLst>
          </p:cNvPr>
          <p:cNvSpPr/>
          <p:nvPr/>
        </p:nvSpPr>
        <p:spPr>
          <a:xfrm>
            <a:off x="11263328" y="3757555"/>
            <a:ext cx="985651" cy="489675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FMU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16E576A-1CF1-9147-AE24-4BE9480BC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942" y="3108249"/>
            <a:ext cx="1806430" cy="462879"/>
          </a:xfrm>
          <a:prstGeom prst="rect">
            <a:avLst/>
          </a:prstGeom>
        </p:spPr>
      </p:pic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B7462367-8A8E-2B46-B8B7-7BC77A6107F0}"/>
              </a:ext>
            </a:extLst>
          </p:cNvPr>
          <p:cNvSpPr/>
          <p:nvPr/>
        </p:nvSpPr>
        <p:spPr>
          <a:xfrm>
            <a:off x="10734878" y="5403968"/>
            <a:ext cx="2042555" cy="118172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DC3B705-FFCF-2249-80E9-312A33E0E79F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11756156" y="4433657"/>
            <a:ext cx="0" cy="970311"/>
          </a:xfrm>
          <a:prstGeom prst="straightConnector1">
            <a:avLst/>
          </a:prstGeom>
          <a:ln w="57150">
            <a:solidFill>
              <a:srgbClr val="FF8A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Abgerundetes Rechteck 31">
            <a:extLst>
              <a:ext uri="{FF2B5EF4-FFF2-40B4-BE49-F238E27FC236}">
                <a16:creationId xmlns:a16="http://schemas.microsoft.com/office/drawing/2014/main" id="{C1FB5D6D-AD86-FD4F-8FEC-3D5BC742A6D6}"/>
              </a:ext>
            </a:extLst>
          </p:cNvPr>
          <p:cNvSpPr/>
          <p:nvPr/>
        </p:nvSpPr>
        <p:spPr>
          <a:xfrm>
            <a:off x="11397655" y="4773697"/>
            <a:ext cx="716995" cy="275748"/>
          </a:xfrm>
          <a:prstGeom prst="roundRect">
            <a:avLst/>
          </a:prstGeom>
          <a:solidFill>
            <a:srgbClr val="FF8A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REST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3EE03065-676C-5245-9859-BBB8D82AC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4418" y="5992178"/>
            <a:ext cx="457822" cy="457822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F172FCB0-D7E9-8349-B1B8-B6279D433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9503" y="5880242"/>
            <a:ext cx="567982" cy="567982"/>
          </a:xfrm>
          <a:prstGeom prst="rect">
            <a:avLst/>
          </a:prstGeom>
        </p:spPr>
      </p:pic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834F6CA0-2BA0-6348-8C68-A15A85E63B4C}"/>
              </a:ext>
            </a:extLst>
          </p:cNvPr>
          <p:cNvGrpSpPr/>
          <p:nvPr/>
        </p:nvGrpSpPr>
        <p:grpSpPr>
          <a:xfrm>
            <a:off x="10937474" y="1036133"/>
            <a:ext cx="1637356" cy="977428"/>
            <a:chOff x="10570068" y="1220465"/>
            <a:chExt cx="1637356" cy="977428"/>
          </a:xfrm>
          <a:solidFill>
            <a:srgbClr val="FF0000">
              <a:alpha val="67059"/>
            </a:srgbClr>
          </a:solidFill>
        </p:grpSpPr>
        <p:sp>
          <p:nvSpPr>
            <p:cNvPr id="44" name="Abgerundetes Rechteck 43">
              <a:extLst>
                <a:ext uri="{FF2B5EF4-FFF2-40B4-BE49-F238E27FC236}">
                  <a16:creationId xmlns:a16="http://schemas.microsoft.com/office/drawing/2014/main" id="{E822B4BA-2F4C-6942-A482-43E9FC423181}"/>
                </a:ext>
              </a:extLst>
            </p:cNvPr>
            <p:cNvSpPr/>
            <p:nvPr/>
          </p:nvSpPr>
          <p:spPr>
            <a:xfrm>
              <a:off x="10570068" y="1220465"/>
              <a:ext cx="1637356" cy="977428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/>
                <a:t>HTML</a:t>
              </a:r>
            </a:p>
          </p:txBody>
        </p:sp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BEEF9E05-616F-654E-86A1-CDAD875D9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2667" y="1570922"/>
              <a:ext cx="1232158" cy="570313"/>
            </a:xfrm>
            <a:prstGeom prst="rect">
              <a:avLst/>
            </a:prstGeom>
            <a:grpFill/>
          </p:spPr>
        </p:pic>
      </p:grp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B4B07A6-E56D-7941-ABB2-8EAA0AA7CE0A}"/>
              </a:ext>
            </a:extLst>
          </p:cNvPr>
          <p:cNvCxnSpPr>
            <a:cxnSpLocks/>
            <a:stCxn id="44" idx="2"/>
            <a:endCxn id="14" idx="0"/>
          </p:cNvCxnSpPr>
          <p:nvPr/>
        </p:nvCxnSpPr>
        <p:spPr>
          <a:xfrm>
            <a:off x="11756152" y="2013561"/>
            <a:ext cx="4" cy="448008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B5E40825-A4A5-BF42-BC27-CEFAC7809DB1}"/>
              </a:ext>
            </a:extLst>
          </p:cNvPr>
          <p:cNvSpPr txBox="1"/>
          <p:nvPr/>
        </p:nvSpPr>
        <p:spPr>
          <a:xfrm>
            <a:off x="9342366" y="1355570"/>
            <a:ext cx="1595107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Signal plotting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50753B87-C5AD-AE4A-A693-25EB78942840}"/>
              </a:ext>
            </a:extLst>
          </p:cNvPr>
          <p:cNvSpPr txBox="1"/>
          <p:nvPr/>
        </p:nvSpPr>
        <p:spPr>
          <a:xfrm>
            <a:off x="9342367" y="3170411"/>
            <a:ext cx="1595107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Simulation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4EC3DC37-74C4-0040-AC0A-A29A03F43ABA}"/>
              </a:ext>
            </a:extLst>
          </p:cNvPr>
          <p:cNvSpPr txBox="1"/>
          <p:nvPr/>
        </p:nvSpPr>
        <p:spPr>
          <a:xfrm>
            <a:off x="9439554" y="5694292"/>
            <a:ext cx="1595107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Control Simulation</a:t>
            </a:r>
          </a:p>
        </p:txBody>
      </p:sp>
    </p:spTree>
    <p:extLst>
      <p:ext uri="{BB962C8B-B14F-4D97-AF65-F5344CB8AC3E}">
        <p14:creationId xmlns:p14="http://schemas.microsoft.com/office/powerpoint/2010/main" val="2093803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A635E6EC-4C1C-274A-930A-9D46C3986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102" y="1651000"/>
            <a:ext cx="9881687" cy="501508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EC2433E-D737-5A4F-A65C-53FA37CD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FMU Simulation Environment</a:t>
            </a:r>
            <a:br>
              <a:rPr lang="en-US" dirty="0"/>
            </a:br>
            <a:r>
              <a:rPr lang="en-US" sz="2800" i="1" dirty="0"/>
              <a:t>Client Server Setup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39B09C-6C3F-B545-AC33-80744256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0588" y="7083980"/>
            <a:ext cx="11715625" cy="218863"/>
          </a:xfrm>
        </p:spPr>
        <p:txBody>
          <a:bodyPr/>
          <a:lstStyle/>
          <a:p>
            <a:fld id="{878A7738-69BE-D54F-9A07-537B17FB4248}" type="datetime3">
              <a:rPr lang="de-AT" smtClean="0"/>
              <a:t>23/09/2022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1D55D3-8AEB-1145-90FC-E0D24CF8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FMU Simulation Environment for Cyber-Physical Systems Co-Design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C9430C-45A4-024B-BDB0-7D7CD1758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9D3922-0C70-7B46-9439-F7868AFF60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FMU Simulation Environment for Cyber-Physical Systems Co-Design</a:t>
            </a:r>
          </a:p>
        </p:txBody>
      </p:sp>
    </p:spTree>
    <p:extLst>
      <p:ext uri="{BB962C8B-B14F-4D97-AF65-F5344CB8AC3E}">
        <p14:creationId xmlns:p14="http://schemas.microsoft.com/office/powerpoint/2010/main" val="670658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C2433E-D737-5A4F-A65C-53FA37CD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FMU Simulation Environment</a:t>
            </a:r>
            <a:br>
              <a:rPr lang="en-US" dirty="0"/>
            </a:br>
            <a:r>
              <a:rPr lang="en-US" sz="2800" i="1" dirty="0"/>
              <a:t>Configure and Upload Simulation Model 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39B09C-6C3F-B545-AC33-80744256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0588" y="7083980"/>
            <a:ext cx="11715625" cy="218863"/>
          </a:xfrm>
        </p:spPr>
        <p:txBody>
          <a:bodyPr/>
          <a:lstStyle/>
          <a:p>
            <a:fld id="{8A82ECAB-9056-C848-80F1-9D457F51CC5E}" type="datetime3">
              <a:rPr lang="de-AT" smtClean="0"/>
              <a:t>23/09/2022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1D55D3-8AEB-1145-90FC-E0D24CF8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FMU Simulation Environment for Cyber-Physical Systems Co-Design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C9430C-45A4-024B-BDB0-7D7CD1758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9D3922-0C70-7B46-9439-F7868AFF60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FMU Simulation Environment for Cyber-Physical Systems Co-Design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5D64019D-9A62-7649-B1B8-B3500B7D4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6734" y="2105691"/>
            <a:ext cx="9844656" cy="4389438"/>
          </a:xfrm>
        </p:spPr>
      </p:pic>
    </p:spTree>
    <p:extLst>
      <p:ext uri="{BB962C8B-B14F-4D97-AF65-F5344CB8AC3E}">
        <p14:creationId xmlns:p14="http://schemas.microsoft.com/office/powerpoint/2010/main" val="2205893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C2433E-D737-5A4F-A65C-53FA37CD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FMU Simulation Environment</a:t>
            </a:r>
            <a:br>
              <a:rPr lang="en-US" dirty="0"/>
            </a:br>
            <a:r>
              <a:rPr lang="en-US" sz="2800" i="1" dirty="0"/>
              <a:t>Model Configuration Structure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39B09C-6C3F-B545-AC33-80744256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0588" y="7083980"/>
            <a:ext cx="11715625" cy="218863"/>
          </a:xfrm>
        </p:spPr>
        <p:txBody>
          <a:bodyPr/>
          <a:lstStyle/>
          <a:p>
            <a:fld id="{3EDFCEC5-CDA9-6B40-A3DC-84DBFAD867BB}" type="datetime3">
              <a:rPr lang="de-AT" smtClean="0"/>
              <a:t>23/09/2022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1D55D3-8AEB-1145-90FC-E0D24CF8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FMU Simulation Environment for Cyber-Physical Systems Co-Design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C9430C-45A4-024B-BDB0-7D7CD1758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9D3922-0C70-7B46-9439-F7868AFF60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FMU Simulation Environment for Cyber-Physical Systems Co-Design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FA7F8FA-ED6E-4B8F-14BE-EF5F22093E11}"/>
              </a:ext>
            </a:extLst>
          </p:cNvPr>
          <p:cNvGrpSpPr/>
          <p:nvPr/>
        </p:nvGrpSpPr>
        <p:grpSpPr>
          <a:xfrm>
            <a:off x="305485" y="1512805"/>
            <a:ext cx="11502016" cy="5969000"/>
            <a:chOff x="305485" y="1512805"/>
            <a:chExt cx="11502016" cy="596900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88F1A45C-474D-7A46-B592-C199F89ED79A}"/>
                </a:ext>
              </a:extLst>
            </p:cNvPr>
            <p:cNvGrpSpPr/>
            <p:nvPr/>
          </p:nvGrpSpPr>
          <p:grpSpPr>
            <a:xfrm>
              <a:off x="305485" y="2745706"/>
              <a:ext cx="6798731" cy="3398278"/>
              <a:chOff x="2951545" y="1982724"/>
              <a:chExt cx="5893427" cy="2864656"/>
            </a:xfrm>
          </p:grpSpPr>
          <p:sp>
            <p:nvSpPr>
              <p:cNvPr id="12" name="Abgerundetes Rechteck 11">
                <a:extLst>
                  <a:ext uri="{FF2B5EF4-FFF2-40B4-BE49-F238E27FC236}">
                    <a16:creationId xmlns:a16="http://schemas.microsoft.com/office/drawing/2014/main" id="{6BBAD441-4C27-CF40-BA4A-9D07A08D8D89}"/>
                  </a:ext>
                </a:extLst>
              </p:cNvPr>
              <p:cNvSpPr/>
              <p:nvPr/>
            </p:nvSpPr>
            <p:spPr>
              <a:xfrm>
                <a:off x="7162784" y="4154197"/>
                <a:ext cx="1678330" cy="360000"/>
              </a:xfrm>
              <a:prstGeom prst="roundRect">
                <a:avLst/>
              </a:prstGeom>
              <a:solidFill>
                <a:srgbClr val="2496ED"/>
              </a:solidFill>
              <a:ln>
                <a:solidFill>
                  <a:srgbClr val="2496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Init Inputs</a:t>
                </a:r>
              </a:p>
            </p:txBody>
          </p:sp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255A40BB-7DA8-144A-AB10-1814AC26D4B6}"/>
                  </a:ext>
                </a:extLst>
              </p:cNvPr>
              <p:cNvGrpSpPr/>
              <p:nvPr/>
            </p:nvGrpSpPr>
            <p:grpSpPr>
              <a:xfrm>
                <a:off x="2951545" y="1982724"/>
                <a:ext cx="5893427" cy="2864656"/>
                <a:chOff x="2951545" y="1982724"/>
                <a:chExt cx="5893427" cy="2864656"/>
              </a:xfrm>
            </p:grpSpPr>
            <p:sp>
              <p:nvSpPr>
                <p:cNvPr id="14" name="Abgerundetes Rechteck 13">
                  <a:extLst>
                    <a:ext uri="{FF2B5EF4-FFF2-40B4-BE49-F238E27FC236}">
                      <a16:creationId xmlns:a16="http://schemas.microsoft.com/office/drawing/2014/main" id="{B27519E7-075B-404E-95C3-358FDF5015A2}"/>
                    </a:ext>
                  </a:extLst>
                </p:cNvPr>
                <p:cNvSpPr/>
                <p:nvPr/>
              </p:nvSpPr>
              <p:spPr>
                <a:xfrm>
                  <a:off x="4896084" y="3555356"/>
                  <a:ext cx="1678330" cy="514108"/>
                </a:xfrm>
                <a:prstGeom prst="roundRect">
                  <a:avLst/>
                </a:prstGeom>
                <a:noFill/>
                <a:ln w="19050">
                  <a:solidFill>
                    <a:srgbClr val="2496E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>
                      <a:solidFill>
                        <a:srgbClr val="2496ED"/>
                      </a:solidFill>
                    </a:rPr>
                    <a:t>Configuration</a:t>
                  </a:r>
                </a:p>
              </p:txBody>
            </p:sp>
            <p:sp>
              <p:nvSpPr>
                <p:cNvPr id="15" name="Abgerundetes Rechteck 14">
                  <a:extLst>
                    <a:ext uri="{FF2B5EF4-FFF2-40B4-BE49-F238E27FC236}">
                      <a16:creationId xmlns:a16="http://schemas.microsoft.com/office/drawing/2014/main" id="{85A238FF-E846-3944-8288-1A796D94BBD1}"/>
                    </a:ext>
                  </a:extLst>
                </p:cNvPr>
                <p:cNvSpPr/>
                <p:nvPr/>
              </p:nvSpPr>
              <p:spPr>
                <a:xfrm>
                  <a:off x="4896083" y="4333272"/>
                  <a:ext cx="1678330" cy="514108"/>
                </a:xfrm>
                <a:prstGeom prst="roundRect">
                  <a:avLst/>
                </a:pr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rgbClr val="7030A0"/>
                      </a:solidFill>
                    </a:rPr>
                    <a:t>Pre-defined input changes</a:t>
                  </a:r>
                </a:p>
              </p:txBody>
            </p:sp>
            <p:sp>
              <p:nvSpPr>
                <p:cNvPr id="16" name="Abgerundetes Rechteck 15">
                  <a:extLst>
                    <a:ext uri="{FF2B5EF4-FFF2-40B4-BE49-F238E27FC236}">
                      <a16:creationId xmlns:a16="http://schemas.microsoft.com/office/drawing/2014/main" id="{73CE350B-5D44-5E43-96AC-719AF11A14DA}"/>
                    </a:ext>
                  </a:extLst>
                </p:cNvPr>
                <p:cNvSpPr/>
                <p:nvPr/>
              </p:nvSpPr>
              <p:spPr>
                <a:xfrm>
                  <a:off x="7166642" y="3099274"/>
                  <a:ext cx="1678330" cy="360000"/>
                </a:xfrm>
                <a:prstGeom prst="roundRect">
                  <a:avLst/>
                </a:prstGeom>
                <a:solidFill>
                  <a:srgbClr val="2496ED"/>
                </a:solidFill>
                <a:ln>
                  <a:solidFill>
                    <a:srgbClr val="2496E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Signal Output</a:t>
                  </a:r>
                </a:p>
              </p:txBody>
            </p:sp>
            <p:sp>
              <p:nvSpPr>
                <p:cNvPr id="17" name="Abgerundetes Rechteck 16">
                  <a:extLst>
                    <a:ext uri="{FF2B5EF4-FFF2-40B4-BE49-F238E27FC236}">
                      <a16:creationId xmlns:a16="http://schemas.microsoft.com/office/drawing/2014/main" id="{62C8D872-661F-F94B-93A0-E2B184B6225C}"/>
                    </a:ext>
                  </a:extLst>
                </p:cNvPr>
                <p:cNvSpPr/>
                <p:nvPr/>
              </p:nvSpPr>
              <p:spPr>
                <a:xfrm>
                  <a:off x="7162784" y="3632523"/>
                  <a:ext cx="1678330" cy="360000"/>
                </a:xfrm>
                <a:prstGeom prst="roundRect">
                  <a:avLst/>
                </a:prstGeom>
                <a:solidFill>
                  <a:srgbClr val="2496ED"/>
                </a:solidFill>
                <a:ln>
                  <a:solidFill>
                    <a:srgbClr val="2496E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Timestep Size</a:t>
                  </a:r>
                </a:p>
              </p:txBody>
            </p:sp>
            <p:sp>
              <p:nvSpPr>
                <p:cNvPr id="18" name="Abgerundetes Rechteck 17">
                  <a:extLst>
                    <a:ext uri="{FF2B5EF4-FFF2-40B4-BE49-F238E27FC236}">
                      <a16:creationId xmlns:a16="http://schemas.microsoft.com/office/drawing/2014/main" id="{4A855707-5B65-8248-8A3B-52A37AA04BAB}"/>
                    </a:ext>
                  </a:extLst>
                </p:cNvPr>
                <p:cNvSpPr/>
                <p:nvPr/>
              </p:nvSpPr>
              <p:spPr>
                <a:xfrm>
                  <a:off x="2951545" y="3020551"/>
                  <a:ext cx="1283832" cy="659757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>
                      <a:solidFill>
                        <a:schemeClr val="tx1"/>
                      </a:solidFill>
                    </a:rPr>
                    <a:t>Config-File</a:t>
                  </a:r>
                </a:p>
              </p:txBody>
            </p:sp>
            <p:cxnSp>
              <p:nvCxnSpPr>
                <p:cNvPr id="19" name="Gewinkelte Verbindung 18">
                  <a:extLst>
                    <a:ext uri="{FF2B5EF4-FFF2-40B4-BE49-F238E27FC236}">
                      <a16:creationId xmlns:a16="http://schemas.microsoft.com/office/drawing/2014/main" id="{5E5C2ABB-04F6-6E44-B5B5-1BBF3A41405F}"/>
                    </a:ext>
                  </a:extLst>
                </p:cNvPr>
                <p:cNvCxnSpPr>
                  <a:cxnSpLocks/>
                  <a:stCxn id="18" idx="3"/>
                  <a:endCxn id="26" idx="1"/>
                </p:cNvCxnSpPr>
                <p:nvPr/>
              </p:nvCxnSpPr>
              <p:spPr>
                <a:xfrm flipV="1">
                  <a:off x="4235377" y="2239778"/>
                  <a:ext cx="660706" cy="1110652"/>
                </a:xfrm>
                <a:prstGeom prst="bentConnector3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Gewinkelte Verbindung 19">
                  <a:extLst>
                    <a:ext uri="{FF2B5EF4-FFF2-40B4-BE49-F238E27FC236}">
                      <a16:creationId xmlns:a16="http://schemas.microsoft.com/office/drawing/2014/main" id="{D59D612C-2A87-8740-AD09-FCD8A4D98256}"/>
                    </a:ext>
                  </a:extLst>
                </p:cNvPr>
                <p:cNvCxnSpPr>
                  <a:cxnSpLocks/>
                  <a:stCxn id="18" idx="3"/>
                  <a:endCxn id="27" idx="1"/>
                </p:cNvCxnSpPr>
                <p:nvPr/>
              </p:nvCxnSpPr>
              <p:spPr>
                <a:xfrm flipV="1">
                  <a:off x="4235377" y="3010015"/>
                  <a:ext cx="660706" cy="340415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Gewinkelte Verbindung 20">
                  <a:extLst>
                    <a:ext uri="{FF2B5EF4-FFF2-40B4-BE49-F238E27FC236}">
                      <a16:creationId xmlns:a16="http://schemas.microsoft.com/office/drawing/2014/main" id="{6F18075E-604D-5D40-81BE-574C3325A0E4}"/>
                    </a:ext>
                  </a:extLst>
                </p:cNvPr>
                <p:cNvCxnSpPr>
                  <a:cxnSpLocks/>
                  <a:stCxn id="18" idx="3"/>
                  <a:endCxn id="14" idx="1"/>
                </p:cNvCxnSpPr>
                <p:nvPr/>
              </p:nvCxnSpPr>
              <p:spPr>
                <a:xfrm>
                  <a:off x="4235377" y="3350430"/>
                  <a:ext cx="660707" cy="461980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Gewinkelte Verbindung 21">
                  <a:extLst>
                    <a:ext uri="{FF2B5EF4-FFF2-40B4-BE49-F238E27FC236}">
                      <a16:creationId xmlns:a16="http://schemas.microsoft.com/office/drawing/2014/main" id="{6C9FFA1B-B224-1A40-BEBE-76B60F3CED56}"/>
                    </a:ext>
                  </a:extLst>
                </p:cNvPr>
                <p:cNvCxnSpPr>
                  <a:cxnSpLocks/>
                  <a:stCxn id="18" idx="3"/>
                  <a:endCxn id="15" idx="1"/>
                </p:cNvCxnSpPr>
                <p:nvPr/>
              </p:nvCxnSpPr>
              <p:spPr>
                <a:xfrm>
                  <a:off x="4235377" y="3350430"/>
                  <a:ext cx="660706" cy="1239896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Gewinkelte Verbindung 22">
                  <a:extLst>
                    <a:ext uri="{FF2B5EF4-FFF2-40B4-BE49-F238E27FC236}">
                      <a16:creationId xmlns:a16="http://schemas.microsoft.com/office/drawing/2014/main" id="{DE8D88BB-92A8-7945-9CDF-5F2AECEFA39D}"/>
                    </a:ext>
                  </a:extLst>
                </p:cNvPr>
                <p:cNvCxnSpPr>
                  <a:cxnSpLocks/>
                  <a:stCxn id="14" idx="3"/>
                  <a:endCxn id="16" idx="1"/>
                </p:cNvCxnSpPr>
                <p:nvPr/>
              </p:nvCxnSpPr>
              <p:spPr>
                <a:xfrm flipV="1">
                  <a:off x="6574414" y="3279274"/>
                  <a:ext cx="592228" cy="533136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rgbClr val="2496ED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Gewinkelte Verbindung 23">
                  <a:extLst>
                    <a:ext uri="{FF2B5EF4-FFF2-40B4-BE49-F238E27FC236}">
                      <a16:creationId xmlns:a16="http://schemas.microsoft.com/office/drawing/2014/main" id="{D81B5F74-B594-E741-9385-A15B28D82CC8}"/>
                    </a:ext>
                  </a:extLst>
                </p:cNvPr>
                <p:cNvCxnSpPr>
                  <a:cxnSpLocks/>
                  <a:stCxn id="14" idx="3"/>
                  <a:endCxn id="12" idx="1"/>
                </p:cNvCxnSpPr>
                <p:nvPr/>
              </p:nvCxnSpPr>
              <p:spPr>
                <a:xfrm>
                  <a:off x="6574414" y="3812410"/>
                  <a:ext cx="588370" cy="521787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rgbClr val="2496ED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Gewinkelte Verbindung 24">
                  <a:extLst>
                    <a:ext uri="{FF2B5EF4-FFF2-40B4-BE49-F238E27FC236}">
                      <a16:creationId xmlns:a16="http://schemas.microsoft.com/office/drawing/2014/main" id="{96309D93-FEE6-DD4A-B7DD-709BD872BC1C}"/>
                    </a:ext>
                  </a:extLst>
                </p:cNvPr>
                <p:cNvCxnSpPr>
                  <a:cxnSpLocks/>
                  <a:stCxn id="14" idx="3"/>
                  <a:endCxn id="17" idx="1"/>
                </p:cNvCxnSpPr>
                <p:nvPr/>
              </p:nvCxnSpPr>
              <p:spPr>
                <a:xfrm>
                  <a:off x="6574414" y="3812410"/>
                  <a:ext cx="588370" cy="113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rgbClr val="2496ED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Abgerundetes Rechteck 25">
                  <a:extLst>
                    <a:ext uri="{FF2B5EF4-FFF2-40B4-BE49-F238E27FC236}">
                      <a16:creationId xmlns:a16="http://schemas.microsoft.com/office/drawing/2014/main" id="{D3C572D9-53E7-4840-B00C-D8F27D3974FB}"/>
                    </a:ext>
                  </a:extLst>
                </p:cNvPr>
                <p:cNvSpPr/>
                <p:nvPr/>
              </p:nvSpPr>
              <p:spPr>
                <a:xfrm>
                  <a:off x="4896083" y="1982724"/>
                  <a:ext cx="1678329" cy="514107"/>
                </a:xfrm>
                <a:prstGeom prst="roundRect">
                  <a:avLst/>
                </a:prstGeom>
                <a:noFill/>
                <a:ln w="19050">
                  <a:solidFill>
                    <a:srgbClr val="FF8A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rgbClr val="FF8A00"/>
                      </a:solidFill>
                    </a:rPr>
                    <a:t>Server address </a:t>
                  </a:r>
                </a:p>
              </p:txBody>
            </p:sp>
            <p:sp>
              <p:nvSpPr>
                <p:cNvPr id="27" name="Abgerundetes Rechteck 26">
                  <a:extLst>
                    <a:ext uri="{FF2B5EF4-FFF2-40B4-BE49-F238E27FC236}">
                      <a16:creationId xmlns:a16="http://schemas.microsoft.com/office/drawing/2014/main" id="{DEEB7AEC-4D77-DD48-B414-452E07659776}"/>
                    </a:ext>
                  </a:extLst>
                </p:cNvPr>
                <p:cNvSpPr/>
                <p:nvPr/>
              </p:nvSpPr>
              <p:spPr>
                <a:xfrm>
                  <a:off x="4896083" y="2752961"/>
                  <a:ext cx="1678328" cy="514108"/>
                </a:xfrm>
                <a:prstGeom prst="roundRect">
                  <a:avLst/>
                </a:prstGeom>
                <a:noFill/>
                <a:ln w="1905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rgbClr val="92D050"/>
                      </a:solidFill>
                    </a:rPr>
                    <a:t>FMU file path</a:t>
                  </a:r>
                </a:p>
              </p:txBody>
            </p:sp>
          </p:grpSp>
        </p:grpSp>
        <p:pic>
          <p:nvPicPr>
            <p:cNvPr id="9" name="Grafik 8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25B7898F-950E-80E9-61D0-6746EF5DC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6301" y="1512805"/>
              <a:ext cx="4521200" cy="596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4764977"/>
      </p:ext>
    </p:extLst>
  </p:cSld>
  <p:clrMapOvr>
    <a:masterClrMapping/>
  </p:clrMapOvr>
</p:sld>
</file>

<file path=ppt/theme/theme1.xml><?xml version="1.0" encoding="utf-8"?>
<a:theme xmlns:a="http://schemas.openxmlformats.org/drawingml/2006/main" name="TU Graz mit Institutskürzel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spAutoFit/>
      </a:bodyPr>
      <a:lstStyle>
        <a:defPPr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Benutzerdefiniert 3">
    <a:dk1>
      <a:srgbClr val="0F0F0F"/>
    </a:dk1>
    <a:lt1>
      <a:srgbClr val="FFFFFF"/>
    </a:lt1>
    <a:dk2>
      <a:srgbClr val="3B5A70"/>
    </a:dk2>
    <a:lt2>
      <a:srgbClr val="EEECE1"/>
    </a:lt2>
    <a:accent1>
      <a:srgbClr val="F70146"/>
    </a:accent1>
    <a:accent2>
      <a:srgbClr val="5191C1"/>
    </a:accent2>
    <a:accent3>
      <a:srgbClr val="A5A5A5"/>
    </a:accent3>
    <a:accent4>
      <a:srgbClr val="285F82"/>
    </a:accent4>
    <a:accent5>
      <a:srgbClr val="78BE73"/>
    </a:accent5>
    <a:accent6>
      <a:srgbClr val="E59352"/>
    </a:accent6>
    <a:hlink>
      <a:srgbClr val="0066D8"/>
    </a:hlink>
    <a:folHlink>
      <a:srgbClr val="6C2F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894</Words>
  <Application>Microsoft Macintosh PowerPoint</Application>
  <PresentationFormat>Benutzerdefiniert</PresentationFormat>
  <Paragraphs>198</Paragraphs>
  <Slides>13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Calibri</vt:lpstr>
      <vt:lpstr>Lucida Grande</vt:lpstr>
      <vt:lpstr>Wingdings</vt:lpstr>
      <vt:lpstr>TU Graz mit Institutskürzel</vt:lpstr>
      <vt:lpstr>FMU Simulation Environment for Cyber-Physical Systems Co-Design Introduction &amp; Use Case</vt:lpstr>
      <vt:lpstr>Overview</vt:lpstr>
      <vt:lpstr>Modeling in OpenModelica</vt:lpstr>
      <vt:lpstr>Modeling in OpenModelica</vt:lpstr>
      <vt:lpstr>Functional Mock-up Unit (FMU)</vt:lpstr>
      <vt:lpstr>FMU Simulation Environment General Idea</vt:lpstr>
      <vt:lpstr>FMU Simulation Environment Client Server Setup</vt:lpstr>
      <vt:lpstr>FMU Simulation Environment Configure and Upload Simulation Model </vt:lpstr>
      <vt:lpstr>FMU Simulation Environment Model Configuration Structure</vt:lpstr>
      <vt:lpstr>Use Case Heater Model</vt:lpstr>
      <vt:lpstr>Use Case Heater Model</vt:lpstr>
      <vt:lpstr>ASP Diagnose Tool</vt:lpstr>
      <vt:lpstr>Thank you for your attention!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 mit integriertem Institutskürzel 16:9</dc:title>
  <dc:subject/>
  <dc:creator>cd@tugraz.at</dc:creator>
  <cp:keywords/>
  <dc:description/>
  <cp:lastModifiedBy>Kaufmann David</cp:lastModifiedBy>
  <cp:revision>136</cp:revision>
  <dcterms:created xsi:type="dcterms:W3CDTF">2015-08-27T14:41:22Z</dcterms:created>
  <dcterms:modified xsi:type="dcterms:W3CDTF">2022-09-28T10:53:48Z</dcterms:modified>
  <cp:category/>
</cp:coreProperties>
</file>